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_rels/slide14.xml.rels" ContentType="application/vnd.openxmlformats-package.relationships+xml"/>
  <Override PartName="/ppt/slides/_rels/slide1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13.xml.rels" ContentType="application/vnd.openxmlformats-package.relationships+xml"/>
  <Override PartName="/ppt/slides/_rels/slide3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7.xml.rels" ContentType="application/vnd.openxmlformats-package.relationships+xml"/>
  <Override PartName="/ppt/slides/_rels/slide9.xml.rels" ContentType="application/vnd.openxmlformats-package.relationships+xml"/>
  <Override PartName="/ppt/slides/_rels/slide5.xml.rels" ContentType="application/vnd.openxmlformats-package.relationships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9.xml" ContentType="application/vnd.openxmlformats-officedocument.theme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1.png" ContentType="image/png"/>
  <Override PartName="/ppt/media/image3.png" ContentType="image/png"/>
  <Override PartName="/ppt/media/image4.png" ContentType="image/png"/>
  <Override PartName="/ppt/media/image6.jpeg" ContentType="image/jpeg"/>
  <Override PartName="/ppt/media/image7.png" ContentType="image/png"/>
  <Override PartName="/ppt/media/image10.jpeg" ContentType="image/jpeg"/>
  <Override PartName="/ppt/media/image14.png" ContentType="image/png"/>
  <Override PartName="/ppt/media/image9.png" ContentType="image/png"/>
  <Override PartName="/ppt/media/image15.png" ContentType="image/png"/>
  <Override PartName="/ppt/media/image13.png" ContentType="image/png"/>
  <Override PartName="/ppt/media/image21.jpeg" ContentType="image/jpeg"/>
  <Override PartName="/ppt/media/image31.png" ContentType="image/png"/>
  <Override PartName="/ppt/media/image2.png" ContentType="image/png"/>
  <Override PartName="/ppt/media/image26.jpeg" ContentType="image/jpeg"/>
  <Override PartName="/ppt/media/image19.jpeg" ContentType="image/jpeg"/>
  <Override PartName="/ppt/media/image12.png" ContentType="image/png"/>
  <Override PartName="/ppt/media/image20.jpeg" ContentType="image/jpeg"/>
  <Override PartName="/ppt/media/image22.jpeg" ContentType="image/jpeg"/>
  <Override PartName="/ppt/media/image23.jpeg" ContentType="image/jpeg"/>
  <Override PartName="/ppt/media/image8.png" ContentType="image/png"/>
  <Override PartName="/ppt/media/image24.png" ContentType="image/png"/>
  <Override PartName="/ppt/media/image27.png" ContentType="image/png"/>
  <Override PartName="/ppt/media/image17.jpeg" ContentType="image/jpeg"/>
  <Override PartName="/ppt/media/image30.png" ContentType="image/png"/>
  <Override PartName="/ppt/media/image5.jpeg" ContentType="image/jpeg"/>
  <Override PartName="/ppt/media/image25.jpeg" ContentType="image/jpeg"/>
  <Override PartName="/ppt/media/image28.png" ContentType="image/png"/>
  <Override PartName="/ppt/media/image16.jpeg" ContentType="image/jpeg"/>
  <Override PartName="/ppt/media/image29.png" ContentType="image/png"/>
  <Override PartName="/ppt/media/image11.jpeg" ContentType="image/jpeg"/>
  <Override PartName="/ppt/media/image32.png" ContentType="image/png"/>
  <Override PartName="/ppt/media/image34.jpeg" ContentType="image/jpeg"/>
  <Override PartName="/ppt/media/image33.png" ContentType="image/png"/>
  <Override PartName="/ppt/media/image18.jpeg" ContentType="image/jpeg"/>
  <Override PartName="/ppt/media/image35.jpeg" ContentType="image/jpeg"/>
  <Override PartName="/ppt/notesSlides/_rels/notesSlide11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2.xml.rels" ContentType="application/vnd.openxmlformats-package.relationships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fonts/Font_1_PingFang_SC_Regular.fntdata" ContentType="application/x-fontdata"/>
  <Override PartName="/ppt/fonts/Font_2_PingFang_SC_Bold.fntdata" ContentType="application/x-fontdata"/>
  <Override PartName="/ppt/fonts/Font_3_Arial_Unicode_MS_Regular.fntdata" ContentType="application/x-fontdata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charts/chart2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9.xml" ContentType="application/vnd.openxmlformats-officedocument.drawingml.chart+xml"/>
  <Override PartName="/ppt/charts/chart6.xml" ContentType="application/vnd.openxmlformats-officedocument.drawingml.chart+xml"/>
  <Override PartName="/ppt/charts/chart1.xml" ContentType="application/vnd.openxmlformats-officedocument.drawingml.chart+xml"/>
  <Override PartName="/ppt/charts/chart8.xml" ContentType="application/vnd.openxmlformats-officedocument.drawingml.chart+xml"/>
  <Override PartName="/ppt/charts/chart3.xml" ContentType="application/vnd.openxmlformats-officedocument.drawingml.chart+xml"/>
  <Override PartName="/ppt/charts/chart7.xml" ContentType="application/vnd.openxmlformats-officedocument.drawingml.char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embedTrueTypeFonts="1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88163" cy="10018713"/>
  <p:embeddedFontLst>
    <p:embeddedFont>
      <p:font typeface="Poppins"/>
    </p:embeddedFont>
    <p:embeddedFont>
      <p:font typeface="Roboto Condensed"/>
    </p:embeddedFont>
    <p:embeddedFont>
      <p:font typeface="Roboto Condensed Light"/>
    </p:embeddedFont>
    <p:embeddedFont>
      <p:font typeface="+mn-lt"/>
    </p:embeddedFont>
    <p:embeddedFont>
      <p:font typeface="+mn-ea"/>
    </p:embeddedFont>
    <p:embeddedFont>
      <p:font typeface="PingFang SC"/>
      <p:regular r:id="rId18"/>
      <p:bold r:id="rId19"/>
    </p:embeddedFont>
    <p:embeddedFont>
      <p:font typeface="+mn-cs"/>
    </p:embeddedFont>
    <p:embeddedFont>
      <p:font typeface="Arial Unicode MS"/>
      <p:regular r:id="rId20"/>
      <p:bold r:id="rId20"/>
    </p:embeddedFont>
  </p:embeddedFontLst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font" Target="fonts/Font_1_PingFang_SC_Regular.fntdata"/><Relationship Id="rId19" Type="http://schemas.openxmlformats.org/officeDocument/2006/relationships/font" Target="fonts/Font_2_PingFang_SC_Bold.fntdata"/><Relationship Id="rId20" Type="http://schemas.openxmlformats.org/officeDocument/2006/relationships/font" Target="fonts/Font_3_Arial_Unicode_MS_Regular.fntdata"/><Relationship Id="rId21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0552557263884531"/>
          <c:y val="0.0622437569884458"/>
          <c:w val="0.938468779416379"/>
          <c:h val="0.842433842713381"/>
        </c:manualLayout>
      </c:layout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e106f"/>
            </a:solidFill>
            <a:ln cap="rnd" w="22320">
              <a:solidFill>
                <a:srgbClr val="4e106f"/>
              </a:solidFill>
              <a:round/>
            </a:ln>
          </c:spPr>
          <c:marker>
            <c:symbol val="none"/>
          </c:marker>
          <c:dLbls>
            <c:txPr>
              <a:bodyPr wrap="square"/>
              <a:lstStyle/>
              <a:p>
                <a:pPr>
                  <a:defRPr b="0" sz="1000" strike="noStrike" u="none">
                    <a:solidFill>
                      <a:srgbClr val="000000"/>
                    </a:solidFill>
                    <a:uFillTx/>
                    <a:latin typeface="Roboto Condensed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  <c:leaderLines>
              <c:spPr>
                <a:ln cap="rnd" w="2232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6"/>
                <c:pt idx="0">
                  <c:v>W2</c:v>
                </c:pt>
                <c:pt idx="1">
                  <c:v>W3</c:v>
                </c:pt>
                <c:pt idx="2">
                  <c:v>W4</c:v>
                </c:pt>
                <c:pt idx="3">
                  <c:v>W5</c:v>
                </c:pt>
                <c:pt idx="4">
                  <c:v>W6</c:v>
                </c:pt>
                <c:pt idx="5">
                  <c:v>W7</c:v>
                </c:pt>
                <c:pt idx="6">
                  <c:v>W8</c:v>
                </c:pt>
                <c:pt idx="7">
                  <c:v>W9</c:v>
                </c:pt>
                <c:pt idx="8">
                  <c:v>W10</c:v>
                </c:pt>
                <c:pt idx="9">
                  <c:v>W11</c:v>
                </c:pt>
                <c:pt idx="10">
                  <c:v>W12</c:v>
                </c:pt>
                <c:pt idx="11">
                  <c:v>W13</c:v>
                </c:pt>
                <c:pt idx="12">
                  <c:v>W14</c:v>
                </c:pt>
                <c:pt idx="13">
                  <c:v>W15</c:v>
                </c:pt>
                <c:pt idx="14">
                  <c:v>W16</c:v>
                </c:pt>
                <c:pt idx="15">
                  <c:v>W17</c:v>
                </c:pt>
                <c:pt idx="16">
                  <c:v>W18</c:v>
                </c:pt>
                <c:pt idx="17">
                  <c:v>W19</c:v>
                </c:pt>
                <c:pt idx="18">
                  <c:v>W20</c:v>
                </c:pt>
                <c:pt idx="19">
                  <c:v>W21</c:v>
                </c:pt>
                <c:pt idx="20">
                  <c:v>W22</c:v>
                </c:pt>
                <c:pt idx="21">
                  <c:v>W23</c:v>
                </c:pt>
                <c:pt idx="22">
                  <c:v>W24</c:v>
                </c:pt>
                <c:pt idx="23">
                  <c:v>W25</c:v>
                </c:pt>
                <c:pt idx="24">
                  <c:v>W26</c:v>
                </c:pt>
                <c:pt idx="25">
                  <c:v>W27</c:v>
                </c:pt>
                <c:pt idx="26">
                  <c:v>W28</c:v>
                </c:pt>
                <c:pt idx="27">
                  <c:v>W29</c:v>
                </c:pt>
                <c:pt idx="28">
                  <c:v>W30</c:v>
                </c:pt>
                <c:pt idx="29">
                  <c:v>W31</c:v>
                </c:pt>
                <c:pt idx="30">
                  <c:v>W32</c:v>
                </c:pt>
                <c:pt idx="31">
                  <c:v>W33</c:v>
                </c:pt>
                <c:pt idx="32">
                  <c:v>W34</c:v>
                </c:pt>
                <c:pt idx="33">
                  <c:v>W35</c:v>
                </c:pt>
                <c:pt idx="34">
                  <c:v>W36</c:v>
                </c:pt>
                <c:pt idx="35">
                  <c:v>W37</c:v>
                </c:pt>
              </c:strCache>
            </c:strRef>
          </c:cat>
          <c:val>
            <c:numRef>
              <c:f>0</c:f>
              <c:numCache>
                <c:formatCode>\€#\ ##0</c:formatCode>
                <c:ptCount val="36"/>
                <c:pt idx="0">
                  <c:v>6171412.07</c:v>
                </c:pt>
                <c:pt idx="1">
                  <c:v>6522347.56</c:v>
                </c:pt>
                <c:pt idx="2">
                  <c:v>6955224.29</c:v>
                </c:pt>
                <c:pt idx="3">
                  <c:v>6224311.07</c:v>
                </c:pt>
                <c:pt idx="4">
                  <c:v>7015286.9</c:v>
                </c:pt>
                <c:pt idx="5">
                  <c:v>6172707.29</c:v>
                </c:pt>
                <c:pt idx="6">
                  <c:v>4651734.55</c:v>
                </c:pt>
                <c:pt idx="7">
                  <c:v>5614205.18</c:v>
                </c:pt>
                <c:pt idx="8">
                  <c:v>5953007.28</c:v>
                </c:pt>
                <c:pt idx="9">
                  <c:v>5742263.01</c:v>
                </c:pt>
                <c:pt idx="10">
                  <c:v>7388873.48</c:v>
                </c:pt>
                <c:pt idx="11">
                  <c:v>12524890.87</c:v>
                </c:pt>
                <c:pt idx="12">
                  <c:v>6633383.26</c:v>
                </c:pt>
                <c:pt idx="13">
                  <c:v>6492679.38</c:v>
                </c:pt>
                <c:pt idx="14">
                  <c:v>5285646.23</c:v>
                </c:pt>
                <c:pt idx="15">
                  <c:v>5353053.27</c:v>
                </c:pt>
                <c:pt idx="16">
                  <c:v>6817170.58</c:v>
                </c:pt>
                <c:pt idx="17">
                  <c:v>6651192.24</c:v>
                </c:pt>
                <c:pt idx="18">
                  <c:v>5738998.23</c:v>
                </c:pt>
                <c:pt idx="19">
                  <c:v>5320807.49</c:v>
                </c:pt>
                <c:pt idx="20">
                  <c:v>6769032.89</c:v>
                </c:pt>
                <c:pt idx="21">
                  <c:v>6830873.81</c:v>
                </c:pt>
                <c:pt idx="22">
                  <c:v>6754158.16</c:v>
                </c:pt>
                <c:pt idx="23">
                  <c:v>6596382.88</c:v>
                </c:pt>
                <c:pt idx="24">
                  <c:v>7465916.69</c:v>
                </c:pt>
                <c:pt idx="25">
                  <c:v>7782802.05</c:v>
                </c:pt>
                <c:pt idx="26">
                  <c:v>6339782.14</c:v>
                </c:pt>
                <c:pt idx="27">
                  <c:v>5940204.54</c:v>
                </c:pt>
                <c:pt idx="28">
                  <c:v>5379400.18</c:v>
                </c:pt>
                <c:pt idx="29">
                  <c:v>5993157.28</c:v>
                </c:pt>
                <c:pt idx="30">
                  <c:v>6006260.46</c:v>
                </c:pt>
                <c:pt idx="31">
                  <c:v>5400686.31</c:v>
                </c:pt>
                <c:pt idx="32">
                  <c:v>5456572.05</c:v>
                </c:pt>
                <c:pt idx="33">
                  <c:v>5673911.76</c:v>
                </c:pt>
                <c:pt idx="34">
                  <c:v>5615416.64</c:v>
                </c:pt>
                <c:pt idx="35">
                  <c:v>5501521.13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ef2a79"/>
            </a:solidFill>
            <a:ln cap="rnd" w="22320">
              <a:solidFill>
                <a:srgbClr val="ef2a79"/>
              </a:solidFill>
              <a:round/>
            </a:ln>
          </c:spPr>
          <c:marker>
            <c:symbol val="none"/>
          </c:marker>
          <c:dLbls>
            <c:txPr>
              <a:bodyPr wrap="square"/>
              <a:lstStyle/>
              <a:p>
                <a:pPr>
                  <a:defRPr b="0" sz="1000" strike="noStrike" u="none">
                    <a:solidFill>
                      <a:srgbClr val="000000"/>
                    </a:solidFill>
                    <a:uFillTx/>
                    <a:latin typeface="Roboto Condensed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  <c:leaderLines>
              <c:spPr>
                <a:ln cap="rnd" w="2232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6"/>
                <c:pt idx="0">
                  <c:v>W2</c:v>
                </c:pt>
                <c:pt idx="1">
                  <c:v>W3</c:v>
                </c:pt>
                <c:pt idx="2">
                  <c:v>W4</c:v>
                </c:pt>
                <c:pt idx="3">
                  <c:v>W5</c:v>
                </c:pt>
                <c:pt idx="4">
                  <c:v>W6</c:v>
                </c:pt>
                <c:pt idx="5">
                  <c:v>W7</c:v>
                </c:pt>
                <c:pt idx="6">
                  <c:v>W8</c:v>
                </c:pt>
                <c:pt idx="7">
                  <c:v>W9</c:v>
                </c:pt>
                <c:pt idx="8">
                  <c:v>W10</c:v>
                </c:pt>
                <c:pt idx="9">
                  <c:v>W11</c:v>
                </c:pt>
                <c:pt idx="10">
                  <c:v>W12</c:v>
                </c:pt>
                <c:pt idx="11">
                  <c:v>W13</c:v>
                </c:pt>
                <c:pt idx="12">
                  <c:v>W14</c:v>
                </c:pt>
                <c:pt idx="13">
                  <c:v>W15</c:v>
                </c:pt>
                <c:pt idx="14">
                  <c:v>W16</c:v>
                </c:pt>
                <c:pt idx="15">
                  <c:v>W17</c:v>
                </c:pt>
                <c:pt idx="16">
                  <c:v>W18</c:v>
                </c:pt>
                <c:pt idx="17">
                  <c:v>W19</c:v>
                </c:pt>
                <c:pt idx="18">
                  <c:v>W20</c:v>
                </c:pt>
                <c:pt idx="19">
                  <c:v>W21</c:v>
                </c:pt>
                <c:pt idx="20">
                  <c:v>W22</c:v>
                </c:pt>
                <c:pt idx="21">
                  <c:v>W23</c:v>
                </c:pt>
                <c:pt idx="22">
                  <c:v>W24</c:v>
                </c:pt>
                <c:pt idx="23">
                  <c:v>W25</c:v>
                </c:pt>
                <c:pt idx="24">
                  <c:v>W26</c:v>
                </c:pt>
                <c:pt idx="25">
                  <c:v>W27</c:v>
                </c:pt>
                <c:pt idx="26">
                  <c:v>W28</c:v>
                </c:pt>
                <c:pt idx="27">
                  <c:v>W29</c:v>
                </c:pt>
                <c:pt idx="28">
                  <c:v>W30</c:v>
                </c:pt>
                <c:pt idx="29">
                  <c:v>W31</c:v>
                </c:pt>
                <c:pt idx="30">
                  <c:v>W32</c:v>
                </c:pt>
                <c:pt idx="31">
                  <c:v>W33</c:v>
                </c:pt>
                <c:pt idx="32">
                  <c:v>W34</c:v>
                </c:pt>
                <c:pt idx="33">
                  <c:v>W35</c:v>
                </c:pt>
                <c:pt idx="34">
                  <c:v>W36</c:v>
                </c:pt>
                <c:pt idx="35">
                  <c:v>W37</c:v>
                </c:pt>
              </c:strCache>
            </c:strRef>
          </c:cat>
          <c:val>
            <c:numRef>
              <c:f>1</c:f>
              <c:numCache>
                <c:formatCode>\€#\ ##0</c:formatCode>
                <c:ptCount val="36"/>
                <c:pt idx="0">
                  <c:v>6784928.65</c:v>
                </c:pt>
                <c:pt idx="1">
                  <c:v>6284214.45</c:v>
                </c:pt>
                <c:pt idx="2">
                  <c:v>5648180.34</c:v>
                </c:pt>
                <c:pt idx="3">
                  <c:v>5988070.93</c:v>
                </c:pt>
                <c:pt idx="4">
                  <c:v>6623357.82</c:v>
                </c:pt>
                <c:pt idx="5">
                  <c:v>6258228.37</c:v>
                </c:pt>
                <c:pt idx="6">
                  <c:v>5440546.63</c:v>
                </c:pt>
                <c:pt idx="7">
                  <c:v>6384936.67</c:v>
                </c:pt>
                <c:pt idx="8">
                  <c:v>7007107.96</c:v>
                </c:pt>
                <c:pt idx="9">
                  <c:v>6111202.5</c:v>
                </c:pt>
                <c:pt idx="10">
                  <c:v>6064791.86</c:v>
                </c:pt>
                <c:pt idx="11">
                  <c:v>8223512.9</c:v>
                </c:pt>
                <c:pt idx="12">
                  <c:v>8170736.67</c:v>
                </c:pt>
                <c:pt idx="13">
                  <c:v>9010027.53</c:v>
                </c:pt>
                <c:pt idx="14">
                  <c:v>12032978.49</c:v>
                </c:pt>
                <c:pt idx="15">
                  <c:v>6337575.31</c:v>
                </c:pt>
                <c:pt idx="16">
                  <c:v>7750463.29</c:v>
                </c:pt>
                <c:pt idx="17">
                  <c:v>7870937.02</c:v>
                </c:pt>
                <c:pt idx="18">
                  <c:v>6253251.07</c:v>
                </c:pt>
                <c:pt idx="19">
                  <c:v>6546446.59</c:v>
                </c:pt>
                <c:pt idx="20">
                  <c:v>7186200.71</c:v>
                </c:pt>
                <c:pt idx="21">
                  <c:v>8403423.84</c:v>
                </c:pt>
                <c:pt idx="22">
                  <c:v>6632064.18</c:v>
                </c:pt>
                <c:pt idx="23">
                  <c:v>7366962.43</c:v>
                </c:pt>
                <c:pt idx="24">
                  <c:v>7332381.65</c:v>
                </c:pt>
                <c:pt idx="25">
                  <c:v>8350421.61</c:v>
                </c:pt>
                <c:pt idx="26">
                  <c:v>6852084.79</c:v>
                </c:pt>
                <c:pt idx="27">
                  <c:v>6809065.36</c:v>
                </c:pt>
                <c:pt idx="28">
                  <c:v>5679502.67</c:v>
                </c:pt>
                <c:pt idx="29">
                  <c:v>6922132.39</c:v>
                </c:pt>
                <c:pt idx="30">
                  <c:v>6404238.73</c:v>
                </c:pt>
                <c:pt idx="31">
                  <c:v>5587754.62</c:v>
                </c:pt>
                <c:pt idx="32">
                  <c:v>5950841.38</c:v>
                </c:pt>
                <c:pt idx="33">
                  <c:v>6724606.7</c:v>
                </c:pt>
                <c:pt idx="34">
                  <c:v>6068822.61</c:v>
                </c:pt>
                <c:pt idx="35">
                  <c:v>5827383.51</c:v>
                </c:pt>
              </c:numCache>
            </c:numRef>
          </c:val>
          <c:smooth val="0"/>
        </c:ser>
        <c:hiLowLines>
          <c:spPr>
            <a:ln w="0">
              <a:noFill/>
            </a:ln>
          </c:spPr>
        </c:hiLowLines>
        <c:marker val="0"/>
        <c:axId val="17508066"/>
        <c:axId val="91077907"/>
      </c:lineChart>
      <c:catAx>
        <c:axId val="1750806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197" spc="20" strike="noStrike" u="none">
                <a:solidFill>
                  <a:srgbClr val="595959"/>
                </a:solidFill>
                <a:uFillTx/>
                <a:latin typeface="Roboto Condensed"/>
              </a:defRPr>
            </a:pPr>
          </a:p>
        </c:txPr>
        <c:crossAx val="91077907"/>
        <c:crosses val="autoZero"/>
        <c:auto val="1"/>
        <c:lblAlgn val="ctr"/>
        <c:lblOffset val="100"/>
        <c:noMultiLvlLbl val="0"/>
      </c:catAx>
      <c:valAx>
        <c:axId val="91077907"/>
        <c:scaling>
          <c:orientation val="minMax"/>
        </c:scaling>
        <c:delete val="0"/>
        <c:axPos val="l"/>
        <c:numFmt formatCode="\€#\ ##0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0" sz="1197" spc="20" strike="noStrike" u="none">
                <a:solidFill>
                  <a:srgbClr val="595959"/>
                </a:solidFill>
                <a:uFillTx/>
                <a:latin typeface="Roboto Condensed"/>
              </a:defRPr>
            </a:pPr>
          </a:p>
        </c:txPr>
        <c:crossAx val="17508066"/>
        <c:crosses val="autoZero"/>
        <c:crossBetween val="between"/>
        <c:dispUnits>
          <c:builtInUnit val="millions"/>
          <c:dispUnitsLbl/>
        </c:dispUnits>
      </c:valAx>
      <c:spPr>
        <a:noFill/>
        <a:ln w="25560">
          <a:noFill/>
        </a:ln>
      </c:spPr>
    </c:plotArea>
    <c:legend>
      <c:legendPos val="b"/>
      <c:layout>
        <c:manualLayout>
          <c:xMode val="edge"/>
          <c:yMode val="edge"/>
          <c:x val="0.0858234966500221"/>
          <c:y val="0.207045693083594"/>
          <c:w val="0.126561528987964"/>
          <c:h val="0.0664877267862389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0" sz="1197" strike="noStrike" u="none">
              <a:solidFill>
                <a:srgbClr val="595959"/>
              </a:solidFill>
              <a:uFillTx/>
              <a:latin typeface="Roboto Condensed"/>
            </a:defRPr>
          </a:pPr>
        </a:p>
      </c:txPr>
    </c:legend>
    <c:plotVisOnly val="1"/>
    <c:dispBlanksAs val="gap"/>
  </c:chart>
  <c:spPr>
    <a:solidFill>
      <a:srgbClr val="ffffff"/>
    </a:solidFill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title>
      <c:tx>
        <c:rich>
          <a:bodyPr rot="0"/>
          <a:lstStyle/>
          <a:p>
            <a:pPr>
              <a:defRPr b="0" sz="1300" strike="noStrike" u="none">
                <a:solidFill>
                  <a:srgbClr val="000000"/>
                </a:solidFill>
                <a:uFillTx/>
                <a:latin typeface="Arial"/>
              </a:defRPr>
            </a:pPr>
            <a:r>
              <a:rPr b="1" lang="en-US" sz="1600" strike="noStrike" u="none">
                <a:solidFill>
                  <a:srgbClr val="000000"/>
                </a:solidFill>
                <a:uFillTx/>
                <a:latin typeface="Roboto Condensed"/>
              </a:rPr>
              <a:t>Value</a:t>
            </a:r>
            <a:r>
              <a:rPr b="1" lang="en-US" sz="1600" strike="noStrike" u="none">
                <a:solidFill>
                  <a:srgbClr val="000000"/>
                </a:solidFill>
                <a:uFillTx/>
                <a:latin typeface="Roboto Condensed"/>
              </a:rPr>
              <a:t> weight of newness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barChart>
        <c:barDir val="col"/>
        <c:grouping val="clustered"/>
        <c:varyColors val="0"/>
        <c:ser>
          <c:idx val="0"/>
          <c:order val="0"/>
          <c:spPr>
            <a:solidFill>
              <a:srgbClr val="4e106f"/>
            </a:solidFill>
            <a:ln w="12600">
              <a:noFill/>
            </a:ln>
          </c:spPr>
          <c:invertIfNegative val="0"/>
          <c:cat>
            <c:strRef>
              <c:f>categories</c:f>
              <c:strCache>
                <c:ptCount val="2"/>
                <c:pt idx="0">
                  <c:v>YTD 2024</c:v>
                </c:pt>
                <c:pt idx="1">
                  <c:v>YTD 2025</c:v>
                </c:pt>
              </c:strCache>
            </c:strRef>
          </c:cat>
        </c:ser>
        <c:ser>
          <c:idx val="1"/>
          <c:order val="1"/>
          <c:spPr>
            <a:solidFill>
              <a:srgbClr val="ef2a79"/>
            </a:solidFill>
            <a:ln w="12600">
              <a:noFill/>
            </a:ln>
          </c:spPr>
          <c:invertIfNegative val="0"/>
          <c:cat>
            <c:strRef>
              <c:f>categories</c:f>
              <c:strCache>
                <c:ptCount val="2"/>
                <c:pt idx="0">
                  <c:v>YTD 2024</c:v>
                </c:pt>
                <c:pt idx="1">
                  <c:v>YTD 2025</c:v>
                </c:pt>
              </c:strCache>
            </c:strRef>
          </c:cat>
        </c:ser>
        <c:ser>
          <c:idx val="2"/>
          <c:order val="2"/>
          <c:spPr>
            <a:solidFill>
              <a:srgbClr val="ff9971"/>
            </a:solidFill>
            <a:ln w="12600">
              <a:noFill/>
            </a:ln>
          </c:spPr>
          <c:invertIfNegative val="0"/>
          <c:cat>
            <c:strRef>
              <c:f>categories</c:f>
              <c:strCache>
                <c:ptCount val="2"/>
                <c:pt idx="0">
                  <c:v>YTD 2024</c:v>
                </c:pt>
                <c:pt idx="1">
                  <c:v>YTD 2025</c:v>
                </c:pt>
              </c:strCache>
            </c:strRef>
          </c:cat>
        </c:ser>
        <c:ser>
          <c:idx val="3"/>
          <c:order val="3"/>
          <c:tx>
            <c:strRef>
              <c:f>label 0</c:f>
              <c:strCache>
                <c:ptCount val="1"/>
                <c:pt idx="0">
                  <c:v>FR</c:v>
                </c:pt>
              </c:strCache>
            </c:strRef>
          </c:tx>
          <c:spPr>
            <a:solidFill>
              <a:srgbClr val="ff9971"/>
            </a:solidFill>
            <a:ln w="1260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0" sz="2000" strike="noStrike" u="none">
                    <a:solidFill>
                      <a:srgbClr val="000000"/>
                    </a:solidFill>
                    <a:uFillTx/>
                    <a:latin typeface="Roboto Condensed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YTD 2024</c:v>
                </c:pt>
                <c:pt idx="1">
                  <c:v>YTD 2025</c:v>
                </c:pt>
              </c:strCache>
            </c:strRef>
          </c:cat>
          <c:val>
            <c:numRef>
              <c:f>0</c:f>
              <c:numCache>
                <c:formatCode>0.0%</c:formatCode>
                <c:ptCount val="2"/>
                <c:pt idx="0">
                  <c:v>0.15</c:v>
                </c:pt>
                <c:pt idx="1">
                  <c:v>0.26</c:v>
                </c:pt>
              </c:numCache>
            </c:numRef>
          </c:val>
        </c:ser>
        <c:gapWidth val="80"/>
        <c:overlap val="-27"/>
        <c:axId val="21801709"/>
        <c:axId val="96234029"/>
      </c:barChart>
      <c:catAx>
        <c:axId val="2180170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4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96234029"/>
        <c:crosses val="autoZero"/>
        <c:auto val="1"/>
        <c:lblAlgn val="ctr"/>
        <c:lblOffset val="100"/>
        <c:noMultiLvlLbl val="0"/>
      </c:catAx>
      <c:valAx>
        <c:axId val="96234029"/>
        <c:scaling>
          <c:orientation val="minMax"/>
          <c:min val="0.08"/>
        </c:scaling>
        <c:delete val="1"/>
        <c:axPos val="l"/>
        <c:numFmt formatCode="0.0%" sourceLinked="1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21801709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title>
      <c:tx>
        <c:rich>
          <a:bodyPr rot="0"/>
          <a:lstStyle/>
          <a:p>
            <a:pPr>
              <a:defRPr b="0" sz="1300" strike="noStrike" u="none">
                <a:solidFill>
                  <a:srgbClr val="000000"/>
                </a:solidFill>
                <a:uFillTx/>
                <a:latin typeface="Arial"/>
              </a:defRPr>
            </a:pPr>
            <a:r>
              <a:rPr b="1" lang="en-US" sz="1600" strike="noStrike" u="none">
                <a:solidFill>
                  <a:srgbClr val="000000"/>
                </a:solidFill>
                <a:uFillTx/>
                <a:latin typeface="Roboto Condensed"/>
              </a:rPr>
              <a:t>Value</a:t>
            </a:r>
            <a:r>
              <a:rPr b="1" lang="en-US" sz="1600" strike="noStrike" u="none">
                <a:solidFill>
                  <a:srgbClr val="000000"/>
                </a:solidFill>
                <a:uFillTx/>
                <a:latin typeface="Roboto Condensed"/>
              </a:rPr>
              <a:t> weight of License </a:t>
            </a:r>
          </a:p>
        </c:rich>
      </c:tx>
      <c:layout>
        <c:manualLayout>
          <c:xMode val="edge"/>
          <c:yMode val="edge"/>
          <c:x val="0.293619972260749"/>
          <c:y val="0.196580389193274"/>
        </c:manualLayout>
      </c:layout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269070735090153"/>
          <c:y val="0.216606839221613"/>
          <c:w val="0.946116504854369"/>
          <c:h val="0.6884564519176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FR</c:v>
                </c:pt>
              </c:strCache>
            </c:strRef>
          </c:tx>
          <c:spPr>
            <a:solidFill>
              <a:srgbClr val="4e106f"/>
            </a:solidFill>
            <a:ln w="12600">
              <a:noFill/>
            </a:ln>
          </c:spPr>
          <c:invertIfNegative val="0"/>
          <c:dPt>
            <c:idx val="1"/>
            <c:invertIfNegative val="0"/>
            <c:spPr>
              <a:solidFill>
                <a:srgbClr val="4e106f"/>
              </a:solidFill>
              <a:ln w="12600">
                <a:noFill/>
              </a:ln>
            </c:spPr>
          </c:dPt>
          <c:dLbls>
            <c:numFmt formatCode="0.0%" sourceLinked="0"/>
            <c:dLbl>
              <c:idx val="1"/>
              <c:numFmt formatCode="0%" sourceLinked="0"/>
              <c:txPr>
                <a:bodyPr wrap="square"/>
                <a:lstStyle/>
                <a:p>
                  <a:pPr>
                    <a:defRPr b="0" sz="1600" strike="noStrike" u="none">
                      <a:solidFill>
                        <a:srgbClr val="000000"/>
                      </a:solidFill>
                      <a:uFillTx/>
                      <a:latin typeface="Roboto Condensed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600" strike="noStrike" u="none">
                    <a:solidFill>
                      <a:srgbClr val="000000"/>
                    </a:solidFill>
                    <a:uFillTx/>
                    <a:latin typeface="Roboto Condensed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YTD 2023</c:v>
                </c:pt>
                <c:pt idx="1">
                  <c:v>YTD 2024</c:v>
                </c:pt>
                <c:pt idx="2">
                  <c:v>YTD 2025</c:v>
                </c:pt>
              </c:strCache>
            </c:strRef>
          </c:cat>
          <c:val>
            <c:numRef>
              <c:f>0</c:f>
              <c:numCache>
                <c:formatCode>0.0%</c:formatCode>
                <c:ptCount val="3"/>
                <c:pt idx="0">
                  <c:v>0.25</c:v>
                </c:pt>
                <c:pt idx="1">
                  <c:v>0.28</c:v>
                </c:pt>
                <c:pt idx="2">
                  <c:v>0.31</c:v>
                </c:pt>
              </c:numCache>
            </c:numRef>
          </c:val>
        </c:ser>
        <c:gapWidth val="80"/>
        <c:overlap val="-27"/>
        <c:axId val="3772339"/>
        <c:axId val="6575682"/>
      </c:barChart>
      <c:catAx>
        <c:axId val="377233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4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6575682"/>
        <c:crosses val="autoZero"/>
        <c:auto val="1"/>
        <c:lblAlgn val="ctr"/>
        <c:lblOffset val="100"/>
        <c:noMultiLvlLbl val="0"/>
      </c:catAx>
      <c:valAx>
        <c:axId val="657568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3772339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0357627239631665"/>
          <c:y val="0.0236080178173719"/>
          <c:w val="0.607823542008709"/>
          <c:h val="0.8448775055679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YTD 2025</c:v>
                </c:pt>
              </c:strCache>
            </c:strRef>
          </c:tx>
          <c:spPr>
            <a:solidFill>
              <a:srgbClr val="4e106f"/>
            </a:solidFill>
            <a:ln w="1260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0" sz="1197" strike="noStrike" u="none">
                    <a:solidFill>
                      <a:srgbClr val="ffffff"/>
                    </a:solidFill>
                    <a:uFillTx/>
                    <a:latin typeface="Roboto Condensed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8"/>
                <c:pt idx="0">
                  <c:v>0-10€</c:v>
                </c:pt>
                <c:pt idx="1">
                  <c:v>10-20€</c:v>
                </c:pt>
                <c:pt idx="2">
                  <c:v>20-30€</c:v>
                </c:pt>
                <c:pt idx="3">
                  <c:v>30-40€</c:v>
                </c:pt>
                <c:pt idx="4">
                  <c:v>40-50€</c:v>
                </c:pt>
                <c:pt idx="5">
                  <c:v>50-70€</c:v>
                </c:pt>
                <c:pt idx="6">
                  <c:v>70-100€</c:v>
                </c:pt>
                <c:pt idx="7">
                  <c:v>&gt;100€</c:v>
                </c:pt>
              </c:strCache>
            </c:strRef>
          </c:cat>
          <c:val>
            <c:numRef>
              <c:f>0</c:f>
              <c:numCache>
                <c:formatCode>0%</c:formatCode>
                <c:ptCount val="8"/>
                <c:pt idx="0">
                  <c:v>0.142471852622084</c:v>
                </c:pt>
                <c:pt idx="1">
                  <c:v>0.224420676552268</c:v>
                </c:pt>
                <c:pt idx="2">
                  <c:v>0.180101061097013</c:v>
                </c:pt>
                <c:pt idx="3">
                  <c:v>0.10147801809281</c:v>
                </c:pt>
                <c:pt idx="4">
                  <c:v>0.0755551518259986</c:v>
                </c:pt>
                <c:pt idx="5">
                  <c:v>0.0886425120066854</c:v>
                </c:pt>
                <c:pt idx="6">
                  <c:v>0.0529803321597863</c:v>
                </c:pt>
                <c:pt idx="7">
                  <c:v>0.134350395643354</c:v>
                </c:pt>
              </c:numCache>
            </c:numRef>
          </c:val>
        </c:ser>
        <c:gapWidth val="100"/>
        <c:overlap val="0"/>
        <c:axId val="50822232"/>
        <c:axId val="20077712"/>
      </c:barChart>
      <c:catAx>
        <c:axId val="50822232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400" strike="noStrike" u="none">
                <a:solidFill>
                  <a:srgbClr val="ffffff"/>
                </a:solidFill>
                <a:uFillTx/>
                <a:latin typeface="Roboto Condensed"/>
              </a:defRPr>
            </a:pPr>
          </a:p>
        </c:txPr>
        <c:crossAx val="20077712"/>
        <c:crosses val="autoZero"/>
        <c:auto val="1"/>
        <c:lblAlgn val="ctr"/>
        <c:lblOffset val="100"/>
        <c:noMultiLvlLbl val="0"/>
      </c:catAx>
      <c:valAx>
        <c:axId val="20077712"/>
        <c:scaling>
          <c:orientation val="maxMin"/>
        </c:scaling>
        <c:delete val="1"/>
        <c:axPos val="l"/>
        <c:numFmt formatCode="0%" sourceLinked="1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50822232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035810205908684"/>
          <c:y val="0.0236080178173719"/>
          <c:w val="0.845760327407597"/>
          <c:h val="0.8448775055679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YTD 2025</c:v>
                </c:pt>
              </c:strCache>
            </c:strRef>
          </c:tx>
          <c:spPr>
            <a:solidFill>
              <a:srgbClr val="c479ec"/>
            </a:solidFill>
            <a:ln w="1260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0" sz="1197" strike="noStrike" u="none">
                    <a:solidFill>
                      <a:srgbClr val="ffffff"/>
                    </a:solidFill>
                    <a:uFillTx/>
                    <a:latin typeface="Roboto Condensed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8"/>
                <c:pt idx="0">
                  <c:v>0-10€</c:v>
                </c:pt>
                <c:pt idx="1">
                  <c:v>10-20€</c:v>
                </c:pt>
                <c:pt idx="2">
                  <c:v>20-30€</c:v>
                </c:pt>
                <c:pt idx="3">
                  <c:v>30-40€</c:v>
                </c:pt>
                <c:pt idx="4">
                  <c:v>40-50€</c:v>
                </c:pt>
                <c:pt idx="5">
                  <c:v>50-70€</c:v>
                </c:pt>
                <c:pt idx="6">
                  <c:v>70-100€</c:v>
                </c:pt>
                <c:pt idx="7">
                  <c:v>&gt;100€</c:v>
                </c:pt>
              </c:strCache>
            </c:strRef>
          </c:cat>
          <c:val>
            <c:numRef>
              <c:f>0</c:f>
              <c:numCache>
                <c:formatCode>0%</c:formatCode>
                <c:ptCount val="8"/>
                <c:pt idx="0">
                  <c:v>0.00835659622182261</c:v>
                </c:pt>
                <c:pt idx="1">
                  <c:v>0.0457011842901323</c:v>
                </c:pt>
                <c:pt idx="2">
                  <c:v>0.132676414357474</c:v>
                </c:pt>
                <c:pt idx="3">
                  <c:v>0.034956036738051</c:v>
                </c:pt>
                <c:pt idx="4">
                  <c:v>0.101525241731086</c:v>
                </c:pt>
                <c:pt idx="5">
                  <c:v>0.200313004714116</c:v>
                </c:pt>
                <c:pt idx="6">
                  <c:v>0.053692774959081</c:v>
                </c:pt>
                <c:pt idx="7">
                  <c:v>0.185342280797467</c:v>
                </c:pt>
              </c:numCache>
            </c:numRef>
          </c:val>
        </c:ser>
        <c:gapWidth val="100"/>
        <c:overlap val="0"/>
        <c:axId val="48394207"/>
        <c:axId val="2345227"/>
      </c:barChart>
      <c:catAx>
        <c:axId val="48394207"/>
        <c:scaling>
          <c:orientation val="maxMin"/>
        </c:scaling>
        <c:delete val="1"/>
        <c:axPos val="b"/>
        <c:numFmt formatCode="[$-80C]dd/mm/yyyy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2345227"/>
        <c:auto val="1"/>
        <c:lblAlgn val="ctr"/>
        <c:lblOffset val="100"/>
        <c:noMultiLvlLbl val="0"/>
      </c:catAx>
      <c:valAx>
        <c:axId val="2345227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48394207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32876712328767"/>
          <c:y val="0.198256025190747"/>
          <c:w val="0.750108147080029"/>
          <c:h val="0.6684025675184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4e106f"/>
            </a:solidFill>
            <a:ln w="12600">
              <a:noFill/>
            </a:ln>
          </c:spPr>
          <c:invertIfNegative val="0"/>
          <c:dPt>
            <c:idx val="1"/>
            <c:invertIfNegative val="0"/>
            <c:spPr>
              <a:solidFill>
                <a:srgbClr val="ef2a79"/>
              </a:solidFill>
              <a:ln w="0">
                <a:noFill/>
              </a:ln>
            </c:spPr>
          </c:dPt>
          <c:dLbls>
            <c:numFmt formatCode="\+0%;\-0%" sourceLinked="0"/>
            <c:dLbl>
              <c:idx val="1"/>
              <c:numFmt formatCode="\+0%;\-0%" sourceLinked="0"/>
              <c:txPr>
                <a:bodyPr wrap="square"/>
                <a:lstStyle/>
                <a:p>
                  <a:pPr>
                    <a:defRPr b="0" sz="1600" strike="noStrike" u="none">
                      <a:solidFill>
                        <a:srgbClr val="404040"/>
                      </a:solidFill>
                      <a:uFillTx/>
                      <a:latin typeface="Roboto Condensed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600" strike="noStrike" u="none">
                    <a:solidFill>
                      <a:srgbClr val="404040"/>
                    </a:solidFill>
                    <a:uFillTx/>
                    <a:latin typeface="Roboto Condensed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1</c:v>
                </c:pt>
                <c:pt idx="1">
                  <c:v>2</c:v>
                </c:pt>
              </c:strCache>
            </c:strRef>
          </c:cat>
          <c:val>
            <c:numRef>
              <c:f>0</c:f>
              <c:numCache>
                <c:formatCode>0%</c:formatCode>
                <c:ptCount val="2"/>
                <c:pt idx="0">
                  <c:v>0.03</c:v>
                </c:pt>
                <c:pt idx="1">
                  <c:v>0.21</c:v>
                </c:pt>
              </c:numCache>
            </c:numRef>
          </c:val>
        </c:ser>
        <c:gapWidth val="40"/>
        <c:overlap val="0"/>
        <c:axId val="35599231"/>
        <c:axId val="28540848"/>
      </c:barChart>
      <c:catAx>
        <c:axId val="35599231"/>
        <c:scaling>
          <c:orientation val="minMax"/>
        </c:scaling>
        <c:delete val="1"/>
        <c:axPos val="b"/>
        <c:numFmt formatCode="[$-80C]dd/mm/yyyy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28540848"/>
        <c:auto val="1"/>
        <c:lblAlgn val="ctr"/>
        <c:lblOffset val="100"/>
        <c:noMultiLvlLbl val="0"/>
      </c:catAx>
      <c:valAx>
        <c:axId val="285408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35599231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autoTitleDeleted val="1"/>
    <c:plotArea>
      <c:barChart>
        <c:barDir val="col"/>
        <c:grouping val="percent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Offline</c:v>
                </c:pt>
              </c:strCache>
            </c:strRef>
          </c:tx>
          <c:spPr>
            <a:solidFill>
              <a:srgbClr val="4e106f"/>
            </a:solidFill>
            <a:ln w="1260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0" sz="1400" strike="noStrike" u="none">
                    <a:solidFill>
                      <a:srgbClr val="ffffff"/>
                    </a:solidFill>
                    <a:uFillTx/>
                    <a:latin typeface="Roboto Condensed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YTD'23</c:v>
                </c:pt>
                <c:pt idx="1">
                  <c:v>YTD'24</c:v>
                </c:pt>
                <c:pt idx="2">
                  <c:v>YTD'25</c:v>
                </c:pt>
              </c:strCache>
            </c:strRef>
          </c:cat>
          <c:val>
            <c:numRef>
              <c:f>0</c:f>
              <c:numCache>
                <c:formatCode>0%</c:formatCode>
                <c:ptCount val="3"/>
                <c:pt idx="0">
                  <c:v>0.71</c:v>
                </c:pt>
                <c:pt idx="1">
                  <c:v>0.68</c:v>
                </c:pt>
                <c:pt idx="2">
                  <c:v>0.64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Online</c:v>
                </c:pt>
              </c:strCache>
            </c:strRef>
          </c:tx>
          <c:spPr>
            <a:solidFill>
              <a:srgbClr val="ef2a79"/>
            </a:solidFill>
            <a:ln w="1260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0" sz="1400" strike="noStrike" u="none">
                    <a:solidFill>
                      <a:srgbClr val="ffffff"/>
                    </a:solidFill>
                    <a:uFillTx/>
                    <a:latin typeface="Roboto Condensed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YTD'23</c:v>
                </c:pt>
                <c:pt idx="1">
                  <c:v>YTD'24</c:v>
                </c:pt>
                <c:pt idx="2">
                  <c:v>YTD'25</c:v>
                </c:pt>
              </c:strCache>
            </c:strRef>
          </c:cat>
          <c:val>
            <c:numRef>
              <c:f>1</c:f>
              <c:numCache>
                <c:formatCode>0.0%</c:formatCode>
                <c:ptCount val="3"/>
                <c:pt idx="0">
                  <c:v>0.29</c:v>
                </c:pt>
                <c:pt idx="1">
                  <c:v>0.32</c:v>
                </c:pt>
                <c:pt idx="2">
                  <c:v>0.36</c:v>
                </c:pt>
              </c:numCache>
            </c:numRef>
          </c:val>
        </c:ser>
        <c:gapWidth val="79"/>
        <c:overlap val="100"/>
        <c:axId val="6126308"/>
        <c:axId val="44512880"/>
      </c:barChart>
      <c:catAx>
        <c:axId val="61263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197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44512880"/>
        <c:crosses val="autoZero"/>
        <c:auto val="1"/>
        <c:lblAlgn val="ctr"/>
        <c:lblOffset val="100"/>
        <c:noMultiLvlLbl val="0"/>
      </c:catAx>
      <c:valAx>
        <c:axId val="44512880"/>
        <c:scaling>
          <c:orientation val="minMax"/>
        </c:scaling>
        <c:delete val="1"/>
        <c:axPos val="l"/>
        <c:numFmt formatCode="[$-80C]0\ %" sourceLinked="1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6126308"/>
        <c:crossBetween val="between"/>
      </c:valAx>
      <c:spPr>
        <a:noFill/>
        <a:ln w="0">
          <a:noFill/>
        </a:ln>
      </c:spPr>
    </c:plotArea>
    <c:legend>
      <c:legendPos val="r"/>
      <c:layout>
        <c:manualLayout>
          <c:xMode val="edge"/>
          <c:yMode val="edge"/>
          <c:x val="0.838669947372267"/>
          <c:y val="0.106967642253428"/>
          <c:w val="0.160947878734419"/>
          <c:h val="0.760596019247594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0" sz="1400" strike="noStrike" u="none">
              <a:solidFill>
                <a:srgbClr val="000000"/>
              </a:solidFill>
              <a:uFillTx/>
              <a:latin typeface="Roboto Condensed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0651062155782848"/>
          <c:y val="0.0679186799161273"/>
          <c:w val="0.499606608969316"/>
          <c:h val="0.7773725954963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YTD 2024</c:v>
                </c:pt>
              </c:strCache>
            </c:strRef>
          </c:tx>
          <c:spPr>
            <a:solidFill>
              <a:srgbClr val="4e106f"/>
            </a:solidFill>
            <a:ln w="0">
              <a:noFill/>
            </a:ln>
          </c:spPr>
          <c:invertIfNegative val="0"/>
          <c:dPt>
            <c:idx val="1"/>
            <c:invertIfNegative val="0"/>
            <c:spPr>
              <a:solidFill>
                <a:srgbClr val="4e106f"/>
              </a:solidFill>
              <a:ln w="0">
                <a:noFill/>
              </a:ln>
            </c:spPr>
          </c:dPt>
          <c:dLbls>
            <c:numFmt formatCode="0%" sourceLinked="0"/>
            <c:dLbl>
              <c:idx val="1"/>
              <c:numFmt formatCode="0%" sourceLinked="0"/>
              <c:txPr>
                <a:bodyPr wrap="square"/>
                <a:lstStyle/>
                <a:p>
                  <a:pPr>
                    <a:defRPr b="0" sz="14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400" strike="noStrike" u="none">
                    <a:solidFill>
                      <a:srgbClr val="000000"/>
                    </a:solidFill>
                    <a:uFillTx/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1"/>
                <c:pt idx="0">
                  <c:v>Building Sets</c:v>
                </c:pt>
                <c:pt idx="1">
                  <c:v>Games/Puzzles</c:v>
                </c:pt>
                <c:pt idx="2">
                  <c:v>Outdoor &amp; Sports Toys</c:v>
                </c:pt>
                <c:pt idx="3">
                  <c:v>Infant/Toddler/Preschool Toys</c:v>
                </c:pt>
                <c:pt idx="4">
                  <c:v>Dolls</c:v>
                </c:pt>
                <c:pt idx="5">
                  <c:v>Explorative &amp; Other Toys</c:v>
                </c:pt>
                <c:pt idx="6">
                  <c:v>Vehicles</c:v>
                </c:pt>
                <c:pt idx="7">
                  <c:v>Arts &amp; Crafts</c:v>
                </c:pt>
                <c:pt idx="8">
                  <c:v>Action Figures &amp; Acc</c:v>
                </c:pt>
                <c:pt idx="9">
                  <c:v>Plush</c:v>
                </c:pt>
                <c:pt idx="10">
                  <c:v>Youth Electronics</c:v>
                </c:pt>
              </c:strCache>
            </c:strRef>
          </c:cat>
          <c:val>
            <c:numRef>
              <c:f>0</c:f>
              <c:numCache>
                <c:formatCode>0%</c:formatCode>
                <c:ptCount val="11"/>
                <c:pt idx="0">
                  <c:v>0.263132722059527</c:v>
                </c:pt>
                <c:pt idx="1">
                  <c:v>0.169630703314109</c:v>
                </c:pt>
                <c:pt idx="2">
                  <c:v>0.135318765920421</c:v>
                </c:pt>
                <c:pt idx="3">
                  <c:v>0.114378024439485</c:v>
                </c:pt>
                <c:pt idx="4">
                  <c:v>0.0666047543027732</c:v>
                </c:pt>
                <c:pt idx="5">
                  <c:v>0.0538967419237702</c:v>
                </c:pt>
                <c:pt idx="6">
                  <c:v>0.0524440932538905</c:v>
                </c:pt>
                <c:pt idx="7">
                  <c:v>0.0449045142914899</c:v>
                </c:pt>
                <c:pt idx="8">
                  <c:v>0.04261044121793</c:v>
                </c:pt>
                <c:pt idx="9">
                  <c:v>0.0390639027027164</c:v>
                </c:pt>
                <c:pt idx="10">
                  <c:v>0.0180153365738878</c:v>
                </c:pt>
              </c:numCache>
            </c:numRef>
          </c:val>
        </c:ser>
        <c:gapWidth val="40"/>
        <c:overlap val="0"/>
        <c:axId val="92036417"/>
        <c:axId val="6931142"/>
      </c:barChart>
      <c:catAx>
        <c:axId val="92036417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4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6931142"/>
        <c:crosses val="autoZero"/>
        <c:auto val="1"/>
        <c:lblAlgn val="ctr"/>
        <c:lblOffset val="100"/>
        <c:noMultiLvlLbl val="0"/>
      </c:catAx>
      <c:valAx>
        <c:axId val="6931142"/>
        <c:scaling>
          <c:orientation val="maxMin"/>
        </c:scaling>
        <c:delete val="1"/>
        <c:axPos val="l"/>
        <c:numFmt formatCode="0%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92036417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c479ec"/>
            </a:solidFill>
            <a:ln w="12600">
              <a:noFill/>
            </a:ln>
          </c:spPr>
          <c:invertIfNegative val="0"/>
          <c:dLbls>
            <c:numFmt formatCode="\€#\ ##0" sourceLinked="0"/>
            <c:txPr>
              <a:bodyPr wrap="square"/>
              <a:lstStyle/>
              <a:p>
                <a:pPr>
                  <a:defRPr b="0" sz="1197" strike="noStrike" u="none">
                    <a:solidFill>
                      <a:srgbClr val="404040"/>
                    </a:solidFill>
                    <a:uFillTx/>
                    <a:latin typeface="Roboto Condensed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leaderLines>
              <c:spPr>
                <a:ln w="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0</c:f>
              <c:numCache>
                <c:formatCode>\€#\ ##0</c:formatCode>
                <c:ptCount val="11"/>
                <c:pt idx="0">
                  <c:v>15333950.31</c:v>
                </c:pt>
                <c:pt idx="1">
                  <c:v>9225932.89</c:v>
                </c:pt>
                <c:pt idx="2">
                  <c:v>913601.269999996</c:v>
                </c:pt>
                <c:pt idx="3">
                  <c:v>-1005371.07</c:v>
                </c:pt>
                <c:pt idx="4">
                  <c:v>-2500922.78</c:v>
                </c:pt>
                <c:pt idx="5">
                  <c:v>-2896357.93</c:v>
                </c:pt>
                <c:pt idx="6">
                  <c:v>-220930.779999999</c:v>
                </c:pt>
                <c:pt idx="7">
                  <c:v>-552838.25</c:v>
                </c:pt>
                <c:pt idx="8">
                  <c:v>1817434.71</c:v>
                </c:pt>
                <c:pt idx="9">
                  <c:v>532348.57</c:v>
                </c:pt>
                <c:pt idx="10">
                  <c:v>-492737.96</c:v>
                </c:pt>
              </c:numCache>
            </c:numRef>
          </c:val>
        </c:ser>
        <c:gapWidth val="79"/>
        <c:overlap val="0"/>
        <c:axId val="41991983"/>
        <c:axId val="15205879"/>
      </c:barChart>
      <c:catAx>
        <c:axId val="41991983"/>
        <c:scaling>
          <c:orientation val="maxMin"/>
        </c:scaling>
        <c:delete val="1"/>
        <c:axPos val="b"/>
        <c:numFmt formatCode="[$-80C]dd/mm/yyyy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15205879"/>
        <c:auto val="1"/>
        <c:lblAlgn val="ctr"/>
        <c:lblOffset val="100"/>
        <c:noMultiLvlLbl val="0"/>
      </c:catAx>
      <c:valAx>
        <c:axId val="15205879"/>
        <c:scaling>
          <c:orientation val="minMax"/>
        </c:scaling>
        <c:delete val="1"/>
        <c:axPos val="l"/>
        <c:numFmt formatCode="\€#\ ##0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Roboto Condensed"/>
              </a:defRPr>
            </a:pPr>
          </a:p>
        </c:txPr>
        <c:crossAx val="41991983"/>
        <c:crossBetween val="between"/>
        <c:dispUnits>
          <c:builtInUnit val="millions"/>
          <c:dispUnitsLbl/>
        </c:dispUnits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Cliquez pour déplacer la diapo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  <a:endParaRPr b="0" lang="fr-BE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8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b="0" lang="fr-BE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9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BE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33A4BDB6-0F1B-4A98-A49D-2B3B2107D58C}" type="slidenum">
              <a:rPr b="0" lang="fr-BE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buNone/>
            </a:pP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sldNum" idx="14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50E79C9-DC2B-4F05-8AD9-9342E40B0361}" type="slidenum">
              <a: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buNone/>
            </a:pP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sldNum" idx="15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3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F6ABB90-1768-4881-B4F6-C65FBBF8EEF0}" type="slidenum">
              <a:rPr b="0" lang="en-US" sz="13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buNone/>
            </a:pP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PlaceHolder 3"/>
          <p:cNvSpPr>
            <a:spLocks noGrp="1"/>
          </p:cNvSpPr>
          <p:nvPr>
            <p:ph type="sldNum" idx="16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96676F4A-03F7-44A8-8C8A-0185B479BAD0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&lt;numéro&gt;</a:t>
            </a:fld>
            <a:endParaRPr b="0" lang="fr-B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 am Nicolas Pons </a:t>
            </a: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and with Marianne, we'll be presenting the key trends for 2023 and Q4.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Any specific questions or  in-depth analysis on a category or a license don't hesitate to contact us and we'll answer your questions.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sldNum" idx="17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55F9070-7726-4EAD-AEEF-7FC2452D38A2}" type="slidenum">
              <a: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buNone/>
            </a:pP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7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0699F36-9C02-4EE9-B521-B7027A6E692F}" type="slidenum">
              <a: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buNone/>
            </a:pP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 type="sldNum" idx="8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FA5578A-1BFE-42A9-9DE1-358C95875690}" type="slidenum">
              <a: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buNone/>
            </a:pP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 type="sldNum" idx="9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GB" sz="13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947A832-FF4A-4592-996A-8CCF9A8FEE18}" type="slidenum">
              <a:rPr b="0" lang="en-GB" sz="13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buNone/>
            </a:pP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 type="sldNum" idx="10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GB" sz="13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68E8C22-439E-4494-B963-16F5F70E9881}" type="slidenum">
              <a:rPr b="0" lang="en-GB" sz="13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0-20€ is 1/3 of value sales but 75% (3/4) of the units solds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 type="sldNum" idx="11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D6B597A-FBCC-4EA1-9482-11D85C1CC762}" type="slidenum">
              <a: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Value: 1/3 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Volume 80% B&amp;M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PlaceHolder 3"/>
          <p:cNvSpPr>
            <a:spLocks noGrp="1"/>
          </p:cNvSpPr>
          <p:nvPr>
            <p:ph type="sldNum" idx="12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IN" sz="1200" strike="noStrike" u="none">
                <a:solidFill>
                  <a:srgbClr val="000000"/>
                </a:solidFill>
                <a:effectLst/>
                <a:uFillTx/>
                <a:latin typeface="Roboto Condensed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B49AB13-4234-4443-BF6B-0A18E797D97C}" type="slidenum">
              <a:rPr b="0" lang="en-IN" sz="1200" strike="noStrike" u="none">
                <a:solidFill>
                  <a:srgbClr val="000000"/>
                </a:solidFill>
                <a:effectLst/>
                <a:uFillTx/>
                <a:latin typeface="Roboto Condensed"/>
                <a:ea typeface="+mn-ea"/>
              </a:rPr>
              <a:t>&lt;numéro&gt;</a:t>
            </a:fld>
            <a:endParaRPr b="0" lang="fr-BE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indent="0">
              <a:buNone/>
            </a:pP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 type="sldNum" idx="13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6FFD7DB-FED1-4BBE-9658-965FBF30E816}" type="slidenum">
              <a:rPr b="0" lang="en-IN" sz="13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BE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2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 Data Object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28480" y="1910160"/>
            <a:ext cx="4561560" cy="253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defTabSz="914400">
              <a:lnSpc>
                <a:spcPct val="80000"/>
              </a:lnSpc>
              <a:buNone/>
            </a:pPr>
            <a:r>
              <a:rPr b="0" lang="en-US" sz="5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Presentation</a:t>
            </a:r>
            <a:br>
              <a:rPr sz="5600"/>
            </a:br>
            <a:r>
              <a:rPr b="0" lang="en-US" sz="5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Title</a:t>
            </a:r>
            <a:endParaRPr b="0" lang="en-US" sz="5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28480" y="6083640"/>
            <a:ext cx="2626920" cy="20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Date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28480" y="4730760"/>
            <a:ext cx="4561560" cy="89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2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Add subhead, if needed</a:t>
            </a:r>
            <a:endParaRPr b="0" lang="en-US" sz="2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5339880" y="0"/>
            <a:ext cx="6851520" cy="6857640"/>
          </a:xfrm>
          <a:prstGeom prst="rect">
            <a:avLst/>
          </a:prstGeom>
          <a:solidFill>
            <a:schemeClr val="lt1">
              <a:lumMod val="85000"/>
            </a:schemeClr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Add image, then ‘Send to Back’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9" name="Picture 5" descr=""/>
          <p:cNvPicPr/>
          <p:nvPr/>
        </p:nvPicPr>
        <p:blipFill>
          <a:blip r:embed="rId2"/>
          <a:srcRect l="86" t="0" r="86" b="0"/>
          <a:stretch/>
        </p:blipFill>
        <p:spPr>
          <a:xfrm>
            <a:off x="225000" y="255600"/>
            <a:ext cx="3322440" cy="13712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Contact Us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12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13" name="Picture Placeholder 6" descr=""/>
          <p:cNvPicPr/>
          <p:nvPr/>
        </p:nvPicPr>
        <p:blipFill>
          <a:blip r:embed="rId2"/>
          <a:stretch/>
        </p:blipFill>
        <p:spPr>
          <a:xfrm flipH="1">
            <a:off x="6120" y="-4320"/>
            <a:ext cx="12203280" cy="6861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Rectangle 3"/>
          <p:cNvSpPr/>
          <p:nvPr/>
        </p:nvSpPr>
        <p:spPr>
          <a:xfrm>
            <a:off x="0" y="-4320"/>
            <a:ext cx="12191760" cy="6861960"/>
          </a:xfrm>
          <a:prstGeom prst="rect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Roboto Condensed"/>
            </a:endParaRPr>
          </a:p>
        </p:txBody>
      </p:sp>
      <p:sp>
        <p:nvSpPr>
          <p:cNvPr id="115" name="PlaceHolder 1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16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B30F9D4A-FA14-448D-A900-FFDD7AF1D577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3497040" y="421488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en-IN" sz="1600" strike="noStrike" u="none">
                <a:solidFill>
                  <a:schemeClr val="accent3"/>
                </a:solidFill>
                <a:effectLst/>
                <a:uFillTx/>
                <a:latin typeface="Roboto Condensed"/>
              </a:rPr>
              <a:t>NAME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3497040" y="451008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Title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3497040" y="479736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 Light"/>
                <a:ea typeface="Roboto Condensed Light"/>
              </a:rPr>
              <a:t>Contact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6451200" y="424656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en-IN" sz="1600" strike="noStrike" u="none">
                <a:solidFill>
                  <a:schemeClr val="accent3"/>
                </a:solidFill>
                <a:effectLst/>
                <a:uFillTx/>
                <a:latin typeface="Roboto Condensed"/>
              </a:rPr>
              <a:t>NAME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6451200" y="454176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Title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6451200" y="482940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 Light"/>
                <a:ea typeface="Roboto Condensed Light"/>
              </a:rPr>
              <a:t>Contact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24" name="PlaceHolder 8"/>
          <p:cNvSpPr>
            <a:spLocks noGrp="1"/>
          </p:cNvSpPr>
          <p:nvPr>
            <p:ph type="body"/>
          </p:nvPr>
        </p:nvSpPr>
        <p:spPr>
          <a:xfrm>
            <a:off x="358560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25" name="PlaceHolder 9"/>
          <p:cNvSpPr>
            <a:spLocks noGrp="1"/>
          </p:cNvSpPr>
          <p:nvPr>
            <p:ph type="body"/>
          </p:nvPr>
        </p:nvSpPr>
        <p:spPr>
          <a:xfrm>
            <a:off x="651132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26" name="PlaceHolder 10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27" name="Picture 4" descr=""/>
          <p:cNvPicPr/>
          <p:nvPr/>
        </p:nvPicPr>
        <p:blipFill>
          <a:blip r:embed="rId3"/>
          <a:stretch/>
        </p:blipFill>
        <p:spPr>
          <a:xfrm>
            <a:off x="372960" y="5957640"/>
            <a:ext cx="1672200" cy="68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PlaceHolder 11"/>
          <p:cNvSpPr>
            <a:spLocks noGrp="1"/>
          </p:cNvSpPr>
          <p:nvPr>
            <p:ph type="body"/>
          </p:nvPr>
        </p:nvSpPr>
        <p:spPr>
          <a:xfrm>
            <a:off x="4104000" y="6065280"/>
            <a:ext cx="731484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black,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Questions and Answers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31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32" name="TextBox 5"/>
          <p:cNvSpPr/>
          <p:nvPr/>
        </p:nvSpPr>
        <p:spPr>
          <a:xfrm>
            <a:off x="7144920" y="3695760"/>
            <a:ext cx="2797200" cy="120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ts val="9601"/>
              </a:lnSpc>
              <a:tabLst>
                <a:tab algn="l" pos="0"/>
              </a:tabLst>
            </a:pPr>
            <a:r>
              <a:rPr b="0" lang="en-US" sz="6000" strike="noStrike" u="none">
                <a:solidFill>
                  <a:srgbClr val="ffffff"/>
                </a:solidFill>
                <a:effectLst/>
                <a:uFillTx/>
                <a:latin typeface="Roboto Condensed"/>
              </a:rPr>
              <a:t>Answers</a:t>
            </a:r>
            <a:endParaRPr b="0" lang="fr-BE" sz="6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Box 18"/>
          <p:cNvSpPr/>
          <p:nvPr/>
        </p:nvSpPr>
        <p:spPr>
          <a:xfrm>
            <a:off x="4772160" y="0"/>
            <a:ext cx="3027960" cy="6370560"/>
          </a:xfrm>
          <a:prstGeom prst="rect">
            <a:avLst/>
          </a:prstGeom>
          <a:gradFill rotWithShape="0">
            <a:gsLst>
              <a:gs pos="53000">
                <a:srgbClr val="000000"/>
              </a:gs>
              <a:gs pos="69000">
                <a:srgbClr val="000000">
                  <a:alpha val="0"/>
                </a:srgbClr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40800" strike="noStrike" u="none">
                <a:solidFill>
                  <a:srgbClr val="f75f75"/>
                </a:solidFill>
                <a:effectLst/>
                <a:uFillTx/>
                <a:latin typeface="Roboto Condensed"/>
              </a:rPr>
              <a:t>&amp;</a:t>
            </a:r>
            <a:endParaRPr b="0" lang="fr-BE" sz="40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Box 2"/>
          <p:cNvSpPr/>
          <p:nvPr/>
        </p:nvSpPr>
        <p:spPr>
          <a:xfrm>
            <a:off x="3052800" y="3185640"/>
            <a:ext cx="3242880" cy="120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ts val="9601"/>
              </a:lnSpc>
              <a:tabLst>
                <a:tab algn="l" pos="0"/>
              </a:tabLst>
            </a:pPr>
            <a:r>
              <a:rPr b="0" lang="en-US" sz="6000" strike="noStrike" u="none">
                <a:solidFill>
                  <a:srgbClr val="ffffff"/>
                </a:solidFill>
                <a:effectLst/>
                <a:uFillTx/>
                <a:latin typeface="Roboto Condensed"/>
              </a:rPr>
              <a:t>Questions</a:t>
            </a:r>
            <a:endParaRPr b="0" lang="fr-BE" sz="6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5" name="Picture 3" descr=""/>
          <p:cNvPicPr/>
          <p:nvPr/>
        </p:nvPicPr>
        <p:blipFill>
          <a:blip r:embed="rId2"/>
          <a:stretch/>
        </p:blipFill>
        <p:spPr>
          <a:xfrm>
            <a:off x="384840" y="5957640"/>
            <a:ext cx="166176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Content_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38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39" name="PlaceHolder 1"/>
          <p:cNvSpPr>
            <a:spLocks noGrp="1"/>
          </p:cNvSpPr>
          <p:nvPr>
            <p:ph type="body"/>
          </p:nvPr>
        </p:nvSpPr>
        <p:spPr>
          <a:xfrm>
            <a:off x="514440" y="1951200"/>
            <a:ext cx="11186640" cy="365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SzPct val="80000"/>
              <a:buFont typeface="Webdings" charset="2"/>
              <a:buChar char="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1" marL="514440" indent="-33192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Courier New"/>
              <a:buChar char="o"/>
            </a:pPr>
            <a:r>
              <a:rPr b="0" lang="en-US" sz="22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Second level</a:t>
            </a:r>
            <a:endParaRPr b="0" lang="en-US" sz="2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2" marL="741240" indent="-33012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Roboto Condensed"/>
              <a:buChar char="―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3" marL="868680" indent="-22860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4" marL="1154520" indent="-28584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SzPct val="80000"/>
              <a:buFont typeface="Roboto Condensed"/>
              <a:buChar char="—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42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BDEDA837-2E54-40A7-90AE-5CCEDE52BB2B}" type="slidenum"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black,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44" name="Picture 5" descr=""/>
          <p:cNvPicPr/>
          <p:nvPr/>
        </p:nvPicPr>
        <p:blipFill>
          <a:blip r:embed="rId2"/>
          <a:stretch/>
        </p:blipFill>
        <p:spPr>
          <a:xfrm>
            <a:off x="345960" y="5947200"/>
            <a:ext cx="167364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Sub-Head - 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47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48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8FF562B8-0576-4CA3-B8A0-90B0B4371C39}" type="slidenum"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Source: Retail Tracking Service Projected|EU5+US+Mex|FY 2022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52" name="Picture 5" descr=""/>
          <p:cNvPicPr/>
          <p:nvPr/>
        </p:nvPicPr>
        <p:blipFill>
          <a:blip r:embed="rId2"/>
          <a:stretch/>
        </p:blipFill>
        <p:spPr>
          <a:xfrm>
            <a:off x="345960" y="5947200"/>
            <a:ext cx="167364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ide by Side Chart_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55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56" name="PlaceHolder 1"/>
          <p:cNvSpPr>
            <a:spLocks noGrp="1"/>
          </p:cNvSpPr>
          <p:nvPr>
            <p:ph type="body"/>
          </p:nvPr>
        </p:nvSpPr>
        <p:spPr>
          <a:xfrm>
            <a:off x="514440" y="1965240"/>
            <a:ext cx="5316120" cy="50256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marL="343080" indent="-34308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en-IN" sz="20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384960" y="1965240"/>
            <a:ext cx="5316120" cy="50256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marL="343080" indent="-34308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en-IN" sz="20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58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C9DBD2A6-0950-49C9-BDDE-A246F81BC229}" type="slidenum"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black,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514440" y="2549520"/>
            <a:ext cx="5316120" cy="324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SzPct val="80000"/>
              <a:buFont typeface="Webdings" charset="2"/>
              <a:buChar char="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1" marL="514440" indent="-33192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Courier New"/>
              <a:buChar char="o"/>
            </a:pPr>
            <a:r>
              <a:rPr b="0" lang="en-US" sz="22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Second level</a:t>
            </a:r>
            <a:endParaRPr b="0" lang="en-US" sz="2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2" marL="741240" indent="-33012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Roboto Condensed"/>
              <a:buChar char="―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3" marL="868680" indent="-22860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4" marL="1154520" indent="-28584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SzPct val="80000"/>
              <a:buFont typeface="Roboto Condensed"/>
              <a:buChar char="—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 type="body"/>
          </p:nvPr>
        </p:nvSpPr>
        <p:spPr>
          <a:xfrm>
            <a:off x="6384960" y="2549520"/>
            <a:ext cx="5316120" cy="324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SzPct val="80000"/>
              <a:buFont typeface="Webdings" charset="2"/>
              <a:buChar char="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1" marL="514440" indent="-33192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Courier New"/>
              <a:buChar char="o"/>
            </a:pPr>
            <a:r>
              <a:rPr b="0" lang="en-US" sz="22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Second level</a:t>
            </a:r>
            <a:endParaRPr b="0" lang="en-US" sz="2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2" marL="741240" indent="-33012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Roboto Condensed"/>
              <a:buChar char="―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3" marL="868680" indent="-22860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4" marL="1154520" indent="-285840" defTabSz="914400">
              <a:lnSpc>
                <a:spcPct val="90000"/>
              </a:lnSpc>
              <a:spcAft>
                <a:spcPts val="1400"/>
              </a:spcAft>
              <a:buClr>
                <a:srgbClr val="7a4c93"/>
              </a:buClr>
              <a:buSzPct val="80000"/>
              <a:buFont typeface="Roboto Condensed"/>
              <a:buChar char="—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64" name="Picture 7" descr=""/>
          <p:cNvPicPr/>
          <p:nvPr/>
        </p:nvPicPr>
        <p:blipFill>
          <a:blip r:embed="rId2"/>
          <a:stretch/>
        </p:blipFill>
        <p:spPr>
          <a:xfrm>
            <a:off x="345960" y="5947200"/>
            <a:ext cx="167364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Agenda_Purple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6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67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68" name="PlaceHolder 1"/>
          <p:cNvSpPr>
            <a:spLocks noGrp="1"/>
          </p:cNvSpPr>
          <p:nvPr>
            <p:ph type="body"/>
          </p:nvPr>
        </p:nvSpPr>
        <p:spPr>
          <a:xfrm>
            <a:off x="5339880" y="0"/>
            <a:ext cx="6851520" cy="6857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Add image, then ‘Send to Back’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1184040" y="2069280"/>
            <a:ext cx="3686400" cy="30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agenda text here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70" name="Text Placeholder 7"/>
          <p:cNvSpPr/>
          <p:nvPr/>
        </p:nvSpPr>
        <p:spPr>
          <a:xfrm>
            <a:off x="521280" y="1971720"/>
            <a:ext cx="502560" cy="502560"/>
          </a:xfrm>
          <a:prstGeom prst="ellipse">
            <a:avLst/>
          </a:pr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IN" sz="2400" strike="noStrike" u="none" cap="all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##</a:t>
            </a: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Placeholder 7"/>
          <p:cNvSpPr/>
          <p:nvPr/>
        </p:nvSpPr>
        <p:spPr>
          <a:xfrm>
            <a:off x="521280" y="2616120"/>
            <a:ext cx="502560" cy="502560"/>
          </a:xfrm>
          <a:prstGeom prst="ellipse">
            <a:avLst/>
          </a:pr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IN" sz="2400" strike="noStrike" u="none" cap="all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##</a:t>
            </a: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Placeholder 7"/>
          <p:cNvSpPr/>
          <p:nvPr/>
        </p:nvSpPr>
        <p:spPr>
          <a:xfrm>
            <a:off x="521280" y="3260880"/>
            <a:ext cx="502560" cy="502560"/>
          </a:xfrm>
          <a:prstGeom prst="ellipse">
            <a:avLst/>
          </a:pr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IN" sz="2400" strike="noStrike" u="none" cap="all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##</a:t>
            </a: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Placeholder 7"/>
          <p:cNvSpPr/>
          <p:nvPr/>
        </p:nvSpPr>
        <p:spPr>
          <a:xfrm>
            <a:off x="521280" y="3905640"/>
            <a:ext cx="502560" cy="502560"/>
          </a:xfrm>
          <a:prstGeom prst="ellipse">
            <a:avLst/>
          </a:pr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IN" sz="2400" strike="noStrike" u="none" cap="all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##</a:t>
            </a: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 Placeholder 7"/>
          <p:cNvSpPr/>
          <p:nvPr/>
        </p:nvSpPr>
        <p:spPr>
          <a:xfrm>
            <a:off x="521280" y="4550040"/>
            <a:ext cx="502560" cy="502560"/>
          </a:xfrm>
          <a:prstGeom prst="ellipse">
            <a:avLst/>
          </a:pr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IN" sz="2400" strike="noStrike" u="none" cap="all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##</a:t>
            </a: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1184040" y="2713680"/>
            <a:ext cx="3686400" cy="30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agenda text here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1184040" y="3358440"/>
            <a:ext cx="3686400" cy="30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agenda text here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77" name="PlaceHolder 5"/>
          <p:cNvSpPr>
            <a:spLocks noGrp="1"/>
          </p:cNvSpPr>
          <p:nvPr>
            <p:ph type="body"/>
          </p:nvPr>
        </p:nvSpPr>
        <p:spPr>
          <a:xfrm>
            <a:off x="1184040" y="4003200"/>
            <a:ext cx="3686400" cy="30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agenda text here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78" name="PlaceHolder 6"/>
          <p:cNvSpPr>
            <a:spLocks noGrp="1"/>
          </p:cNvSpPr>
          <p:nvPr>
            <p:ph type="body"/>
          </p:nvPr>
        </p:nvSpPr>
        <p:spPr>
          <a:xfrm>
            <a:off x="1184040" y="4647600"/>
            <a:ext cx="3686400" cy="30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agenda text here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79" name="Text Placeholder 18"/>
          <p:cNvSpPr/>
          <p:nvPr/>
        </p:nvSpPr>
        <p:spPr>
          <a:xfrm>
            <a:off x="8273520" y="6343200"/>
            <a:ext cx="329148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  <a:ea typeface="Roboto Condensed"/>
            </a:endParaRPr>
          </a:p>
        </p:txBody>
      </p:sp>
      <p:sp>
        <p:nvSpPr>
          <p:cNvPr id="180" name="PlaceHolder 7"/>
          <p:cNvSpPr>
            <a:spLocks noGrp="1"/>
          </p:cNvSpPr>
          <p:nvPr>
            <p:ph type="title"/>
          </p:nvPr>
        </p:nvSpPr>
        <p:spPr>
          <a:xfrm>
            <a:off x="514440" y="583560"/>
            <a:ext cx="48254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Click to edit Master title style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81" name="PlaceHolder 8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black,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82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5B47A022-188E-4FA1-9D6B-B773FFF68C0B}" type="slidenum"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PlaceHolder 9"/>
          <p:cNvSpPr>
            <a:spLocks noGrp="1"/>
          </p:cNvSpPr>
          <p:nvPr>
            <p:ph type="body"/>
          </p:nvPr>
        </p:nvSpPr>
        <p:spPr>
          <a:xfrm>
            <a:off x="7578360" y="6310800"/>
            <a:ext cx="3840480" cy="16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marL="640080"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84" name="Picture 5" descr=""/>
          <p:cNvPicPr/>
          <p:nvPr/>
        </p:nvPicPr>
        <p:blipFill>
          <a:blip r:embed="rId2"/>
          <a:stretch/>
        </p:blipFill>
        <p:spPr>
          <a:xfrm>
            <a:off x="372960" y="5957640"/>
            <a:ext cx="167220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Content_Purple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87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90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13C8C338-3E05-425E-B8CC-CE712C9BF091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514440" y="1975320"/>
            <a:ext cx="11186640" cy="365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SzPct val="80000"/>
              <a:buFont typeface="Webdings" charset="2"/>
              <a:buChar char=""/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1" marL="514440" indent="-33192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2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Second level</a:t>
            </a:r>
            <a:endParaRPr b="0" lang="en-US" sz="2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2" marL="741240" indent="-33012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Roboto Condensed"/>
              <a:buChar char="―"/>
            </a:pPr>
            <a:r>
              <a:rPr b="0" lang="en-US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3" marL="868680" indent="-22860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4" marL="1154520" indent="-28584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SzPct val="80000"/>
              <a:buFont typeface="Roboto Condensed"/>
              <a:buChar char="—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white,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94" name="Picture 4" descr=""/>
          <p:cNvPicPr/>
          <p:nvPr/>
        </p:nvPicPr>
        <p:blipFill>
          <a:blip r:embed="rId2"/>
          <a:stretch/>
        </p:blipFill>
        <p:spPr>
          <a:xfrm>
            <a:off x="372960" y="5957640"/>
            <a:ext cx="167220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and Sub-Head - Purple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97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98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DF86D71C-88F1-49DC-94FC-BB0567363B1F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01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white,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203" name="Picture 5" descr=""/>
          <p:cNvPicPr/>
          <p:nvPr/>
        </p:nvPicPr>
        <p:blipFill>
          <a:blip r:embed="rId2"/>
          <a:stretch/>
        </p:blipFill>
        <p:spPr>
          <a:xfrm>
            <a:off x="372960" y="5957640"/>
            <a:ext cx="167220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Slide with one image_Purple"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5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06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07" name="PlaceHolder 1"/>
          <p:cNvSpPr>
            <a:spLocks noGrp="1"/>
          </p:cNvSpPr>
          <p:nvPr>
            <p:ph type="sldNum" idx="3"/>
          </p:nvPr>
        </p:nvSpPr>
        <p:spPr>
          <a:xfrm>
            <a:off x="11555280" y="6300360"/>
            <a:ext cx="14580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BAAB2F1-DEEE-4F03-97B0-29B1D10111CD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title"/>
          </p:nvPr>
        </p:nvSpPr>
        <p:spPr>
          <a:xfrm>
            <a:off x="514440" y="580680"/>
            <a:ext cx="565740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514440" y="1181520"/>
            <a:ext cx="565740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514440" y="1951200"/>
            <a:ext cx="5657400" cy="365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SzPct val="80000"/>
              <a:buFont typeface="Webdings" charset="2"/>
              <a:buChar char=""/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1" marL="514440" indent="-33192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2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Second level</a:t>
            </a:r>
            <a:endParaRPr b="0" lang="en-US" sz="2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2" marL="741240" indent="-33012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Roboto Condensed"/>
              <a:buChar char="―"/>
            </a:pPr>
            <a:r>
              <a:rPr b="0" lang="en-US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3" marL="868680" indent="-22860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4" marL="1154520" indent="-28584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SzPct val="80000"/>
              <a:buFont typeface="Roboto Condensed"/>
              <a:buChar char="—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11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white,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13" name="PlaceHolder 6"/>
          <p:cNvSpPr>
            <a:spLocks noGrp="1"/>
          </p:cNvSpPr>
          <p:nvPr>
            <p:ph type="body"/>
          </p:nvPr>
        </p:nvSpPr>
        <p:spPr>
          <a:xfrm>
            <a:off x="6600960" y="0"/>
            <a:ext cx="5590800" cy="5608440"/>
          </a:xfrm>
          <a:prstGeom prst="rect">
            <a:avLst/>
          </a:prstGeom>
          <a:solidFill>
            <a:schemeClr val="lt1">
              <a:lumMod val="85000"/>
            </a:schemeClr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214" name="Picture 6" descr=""/>
          <p:cNvPicPr/>
          <p:nvPr/>
        </p:nvPicPr>
        <p:blipFill>
          <a:blip r:embed="rId2"/>
          <a:stretch/>
        </p:blipFill>
        <p:spPr>
          <a:xfrm>
            <a:off x="372960" y="5957640"/>
            <a:ext cx="167220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x4 Picture and Content_Purple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2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3" name="PlaceHolder 1"/>
          <p:cNvSpPr>
            <a:spLocks noGrp="1"/>
          </p:cNvSpPr>
          <p:nvPr>
            <p:ph type="body"/>
          </p:nvPr>
        </p:nvSpPr>
        <p:spPr>
          <a:xfrm>
            <a:off x="65988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58560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51132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943668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7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51AFE883-A631-4DA1-B672-F6CBE67B03C9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0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7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white,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2" name="PlaceHolder 8"/>
          <p:cNvSpPr>
            <a:spLocks noGrp="1"/>
          </p:cNvSpPr>
          <p:nvPr>
            <p:ph type="body"/>
          </p:nvPr>
        </p:nvSpPr>
        <p:spPr>
          <a:xfrm>
            <a:off x="9323280" y="421488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3" name="PlaceHolder 9"/>
          <p:cNvSpPr>
            <a:spLocks noGrp="1"/>
          </p:cNvSpPr>
          <p:nvPr>
            <p:ph type="body"/>
          </p:nvPr>
        </p:nvSpPr>
        <p:spPr>
          <a:xfrm>
            <a:off x="6397560" y="421488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4" name="PlaceHolder 10"/>
          <p:cNvSpPr>
            <a:spLocks noGrp="1"/>
          </p:cNvSpPr>
          <p:nvPr>
            <p:ph type="body"/>
          </p:nvPr>
        </p:nvSpPr>
        <p:spPr>
          <a:xfrm>
            <a:off x="3471840" y="421488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5" name="PlaceHolder 11"/>
          <p:cNvSpPr>
            <a:spLocks noGrp="1"/>
          </p:cNvSpPr>
          <p:nvPr>
            <p:ph type="body"/>
          </p:nvPr>
        </p:nvSpPr>
        <p:spPr>
          <a:xfrm>
            <a:off x="546120" y="421488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6" name="PlaceHolder 12"/>
          <p:cNvSpPr>
            <a:spLocks noGrp="1"/>
          </p:cNvSpPr>
          <p:nvPr>
            <p:ph type="body"/>
          </p:nvPr>
        </p:nvSpPr>
        <p:spPr>
          <a:xfrm>
            <a:off x="546120" y="486648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description here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7" name="PlaceHolder 13"/>
          <p:cNvSpPr>
            <a:spLocks noGrp="1"/>
          </p:cNvSpPr>
          <p:nvPr>
            <p:ph type="body"/>
          </p:nvPr>
        </p:nvSpPr>
        <p:spPr>
          <a:xfrm>
            <a:off x="3473280" y="486648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description here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8" name="PlaceHolder 14"/>
          <p:cNvSpPr>
            <a:spLocks noGrp="1"/>
          </p:cNvSpPr>
          <p:nvPr>
            <p:ph type="body"/>
          </p:nvPr>
        </p:nvSpPr>
        <p:spPr>
          <a:xfrm>
            <a:off x="6398280" y="486648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description here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9" name="PlaceHolder 15"/>
          <p:cNvSpPr>
            <a:spLocks noGrp="1"/>
          </p:cNvSpPr>
          <p:nvPr>
            <p:ph type="body"/>
          </p:nvPr>
        </p:nvSpPr>
        <p:spPr>
          <a:xfrm>
            <a:off x="9323280" y="486648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description here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30" name="Picture 8" descr=""/>
          <p:cNvPicPr/>
          <p:nvPr/>
        </p:nvPicPr>
        <p:blipFill>
          <a:blip r:embed="rId2"/>
          <a:stretch/>
        </p:blipFill>
        <p:spPr>
          <a:xfrm>
            <a:off x="372960" y="5957640"/>
            <a:ext cx="167220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Content_Blac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3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" name="PlaceHolder 1"/>
          <p:cNvSpPr>
            <a:spLocks noGrp="1"/>
          </p:cNvSpPr>
          <p:nvPr>
            <p:ph type="body"/>
          </p:nvPr>
        </p:nvSpPr>
        <p:spPr>
          <a:xfrm>
            <a:off x="514440" y="1975320"/>
            <a:ext cx="11186640" cy="365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SzPct val="80000"/>
              <a:buFont typeface="Webdings" charset="2"/>
              <a:buChar char=""/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1" marL="514440" indent="-33192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2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Second level</a:t>
            </a:r>
            <a:endParaRPr b="0" lang="en-US" sz="2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2" marL="741240" indent="-33012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Roboto Condensed"/>
              <a:buChar char="―"/>
            </a:pPr>
            <a:r>
              <a:rPr b="0" lang="en-US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3" marL="868680" indent="-22860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4" marL="1154520" indent="-28584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SzPct val="80000"/>
              <a:buFont typeface="Roboto Condensed"/>
              <a:buChar char="—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7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B13007F4-6496-43F6-A81B-CB237679B8CD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white,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40" name="Picture 5" descr=""/>
          <p:cNvPicPr/>
          <p:nvPr/>
        </p:nvPicPr>
        <p:blipFill>
          <a:blip r:embed="rId2"/>
          <a:stretch/>
        </p:blipFill>
        <p:spPr>
          <a:xfrm>
            <a:off x="384840" y="5957640"/>
            <a:ext cx="166176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Sub-Head - Blac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3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4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3BF7A1B3-A37C-4D2E-9AE2-783E37BD919C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white,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49" name="Picture 4" descr=""/>
          <p:cNvPicPr/>
          <p:nvPr/>
        </p:nvPicPr>
        <p:blipFill>
          <a:blip r:embed="rId2"/>
          <a:stretch/>
        </p:blipFill>
        <p:spPr>
          <a:xfrm>
            <a:off x="384840" y="5957640"/>
            <a:ext cx="166176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Slide with one image_Blac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52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sldNum" idx="1"/>
          </p:nvPr>
        </p:nvSpPr>
        <p:spPr>
          <a:xfrm>
            <a:off x="11555280" y="6300360"/>
            <a:ext cx="14580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CDA28A4-B3A4-4871-A6B9-773C49C2361A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title"/>
          </p:nvPr>
        </p:nvSpPr>
        <p:spPr>
          <a:xfrm>
            <a:off x="514440" y="580680"/>
            <a:ext cx="565740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4440" y="1181520"/>
            <a:ext cx="565740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4440" y="1951200"/>
            <a:ext cx="5657400" cy="365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SzPct val="80000"/>
              <a:buFont typeface="Webdings" charset="2"/>
              <a:buChar char=""/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1" marL="514440" indent="-33192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Courier New"/>
              <a:buChar char="o"/>
            </a:pPr>
            <a:r>
              <a:rPr b="0" lang="en-US" sz="2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Second level</a:t>
            </a:r>
            <a:endParaRPr b="0" lang="en-US" sz="2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2" marL="741240" indent="-33012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Roboto Condensed"/>
              <a:buChar char="―"/>
            </a:pPr>
            <a:r>
              <a:rPr b="0" lang="en-US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3" marL="868680" indent="-22860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lvl="4" marL="1154520" indent="-285840" defTabSz="914400">
              <a:lnSpc>
                <a:spcPct val="90000"/>
              </a:lnSpc>
              <a:spcAft>
                <a:spcPts val="1400"/>
              </a:spcAft>
              <a:buClr>
                <a:srgbClr val="ffffff"/>
              </a:buClr>
              <a:buSzPct val="80000"/>
              <a:buFont typeface="Roboto Condensed"/>
              <a:buChar char="—"/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57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white,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body"/>
          </p:nvPr>
        </p:nvSpPr>
        <p:spPr>
          <a:xfrm>
            <a:off x="6600960" y="0"/>
            <a:ext cx="5590800" cy="5608440"/>
          </a:xfrm>
          <a:prstGeom prst="rect">
            <a:avLst/>
          </a:prstGeom>
          <a:solidFill>
            <a:schemeClr val="lt1">
              <a:lumMod val="85000"/>
            </a:schemeClr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60" name="Picture 5" descr=""/>
          <p:cNvPicPr/>
          <p:nvPr/>
        </p:nvPicPr>
        <p:blipFill>
          <a:blip r:embed="rId2"/>
          <a:stretch/>
        </p:blipFill>
        <p:spPr>
          <a:xfrm>
            <a:off x="384840" y="5957640"/>
            <a:ext cx="166176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x4 Picture and Content_Blac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63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body"/>
          </p:nvPr>
        </p:nvSpPr>
        <p:spPr>
          <a:xfrm>
            <a:off x="65988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58560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51132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9436680" y="1961640"/>
            <a:ext cx="2094840" cy="2094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Click icon to add picture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68" name="Slide Number Placeholder 167"/>
          <p:cNvSpPr/>
          <p:nvPr/>
        </p:nvSpPr>
        <p:spPr>
          <a:xfrm>
            <a:off x="11536200" y="6311160"/>
            <a:ext cx="145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8B8A2DE5-2B30-4B95-B1B1-4583109D8D3D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0" name="PlaceHolder 6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1" name="Text Placeholder 27"/>
          <p:cNvSpPr/>
          <p:nvPr/>
        </p:nvSpPr>
        <p:spPr>
          <a:xfrm>
            <a:off x="7578360" y="63057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7"/>
          <p:cNvSpPr>
            <a:spLocks noGrp="1"/>
          </p:cNvSpPr>
          <p:nvPr>
            <p:ph type="body"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white,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3" name="PlaceHolder 8"/>
          <p:cNvSpPr>
            <a:spLocks noGrp="1"/>
          </p:cNvSpPr>
          <p:nvPr>
            <p:ph type="body"/>
          </p:nvPr>
        </p:nvSpPr>
        <p:spPr>
          <a:xfrm>
            <a:off x="9323280" y="421488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4" name="PlaceHolder 9"/>
          <p:cNvSpPr>
            <a:spLocks noGrp="1"/>
          </p:cNvSpPr>
          <p:nvPr>
            <p:ph type="body"/>
          </p:nvPr>
        </p:nvSpPr>
        <p:spPr>
          <a:xfrm>
            <a:off x="6397560" y="421488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5" name="PlaceHolder 10"/>
          <p:cNvSpPr>
            <a:spLocks noGrp="1"/>
          </p:cNvSpPr>
          <p:nvPr>
            <p:ph type="body"/>
          </p:nvPr>
        </p:nvSpPr>
        <p:spPr>
          <a:xfrm>
            <a:off x="3471840" y="421488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6" name="PlaceHolder 11"/>
          <p:cNvSpPr>
            <a:spLocks noGrp="1"/>
          </p:cNvSpPr>
          <p:nvPr>
            <p:ph type="body"/>
          </p:nvPr>
        </p:nvSpPr>
        <p:spPr>
          <a:xfrm>
            <a:off x="546120" y="421488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Place headline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7" name="PlaceHolder 12"/>
          <p:cNvSpPr>
            <a:spLocks noGrp="1"/>
          </p:cNvSpPr>
          <p:nvPr>
            <p:ph type="body"/>
          </p:nvPr>
        </p:nvSpPr>
        <p:spPr>
          <a:xfrm>
            <a:off x="546120" y="486648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description here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8" name="PlaceHolder 13"/>
          <p:cNvSpPr>
            <a:spLocks noGrp="1"/>
          </p:cNvSpPr>
          <p:nvPr>
            <p:ph type="body"/>
          </p:nvPr>
        </p:nvSpPr>
        <p:spPr>
          <a:xfrm>
            <a:off x="3473280" y="486648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description here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79" name="PlaceHolder 14"/>
          <p:cNvSpPr>
            <a:spLocks noGrp="1"/>
          </p:cNvSpPr>
          <p:nvPr>
            <p:ph type="body"/>
          </p:nvPr>
        </p:nvSpPr>
        <p:spPr>
          <a:xfrm>
            <a:off x="6398280" y="486648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description here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80" name="PlaceHolder 15"/>
          <p:cNvSpPr>
            <a:spLocks noGrp="1"/>
          </p:cNvSpPr>
          <p:nvPr>
            <p:ph type="body"/>
          </p:nvPr>
        </p:nvSpPr>
        <p:spPr>
          <a:xfrm>
            <a:off x="9323280" y="486648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Place description here</a:t>
            </a:r>
            <a:endParaRPr b="0" lang="en-US" sz="1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81" name="Picture 1" descr=""/>
          <p:cNvPicPr/>
          <p:nvPr/>
        </p:nvPicPr>
        <p:blipFill>
          <a:blip r:embed="rId2"/>
          <a:stretch/>
        </p:blipFill>
        <p:spPr>
          <a:xfrm>
            <a:off x="384840" y="5957640"/>
            <a:ext cx="1661760" cy="685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and Sub-Head - Whi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84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85" name="Slide Number Placeholder 167"/>
          <p:cNvSpPr/>
          <p:nvPr/>
        </p:nvSpPr>
        <p:spPr>
          <a:xfrm>
            <a:off x="11419200" y="6311160"/>
            <a:ext cx="262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5A07743E-16DE-4EE6-87E7-FEEBBA7E0949}" type="slidenum"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Place headline here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Place text here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88" name="Picture 5" descr=""/>
          <p:cNvPicPr/>
          <p:nvPr/>
        </p:nvPicPr>
        <p:blipFill>
          <a:blip r:embed="rId2"/>
          <a:stretch/>
        </p:blipFill>
        <p:spPr>
          <a:xfrm>
            <a:off x="345960" y="5947200"/>
            <a:ext cx="1673640" cy="68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104000" y="6065280"/>
            <a:ext cx="731484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black,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Image and Char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92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lt1">
              <a:lumMod val="85000"/>
            </a:schemeClr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Add image, then ‘Send to Back’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520200" y="2854440"/>
            <a:ext cx="5191560" cy="2848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Click icon to add chart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95" name="Title 1"/>
          <p:cNvSpPr/>
          <p:nvPr/>
        </p:nvSpPr>
        <p:spPr>
          <a:xfrm>
            <a:off x="419040" y="469080"/>
            <a:ext cx="5312160" cy="44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endParaRPr b="0" lang="en-IN" sz="3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title"/>
          </p:nvPr>
        </p:nvSpPr>
        <p:spPr>
          <a:xfrm>
            <a:off x="520200" y="586080"/>
            <a:ext cx="5499360" cy="85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Place headline in</a:t>
            </a:r>
            <a:br>
              <a:rPr sz="3600"/>
            </a:b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two lines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520200" y="1825200"/>
            <a:ext cx="5192280" cy="77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Click to edit Master text styles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sldNum" idx="2"/>
          </p:nvPr>
        </p:nvSpPr>
        <p:spPr>
          <a:xfrm>
            <a:off x="11419200" y="6309360"/>
            <a:ext cx="282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B37F6F8-CDF2-4990-801F-D44755D93BB3}" type="slidenum"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99" name="Picture 3" descr=""/>
          <p:cNvPicPr/>
          <p:nvPr/>
        </p:nvPicPr>
        <p:blipFill>
          <a:blip r:embed="rId2"/>
          <a:stretch/>
        </p:blipFill>
        <p:spPr>
          <a:xfrm>
            <a:off x="345960" y="5952960"/>
            <a:ext cx="1673640" cy="68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PlaceHolder 6"/>
          <p:cNvSpPr>
            <a:spLocks noGrp="1"/>
          </p:cNvSpPr>
          <p:nvPr>
            <p:ph type="body"/>
          </p:nvPr>
        </p:nvSpPr>
        <p:spPr>
          <a:xfrm>
            <a:off x="6502320" y="6277320"/>
            <a:ext cx="4916520" cy="21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marL="640080"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01" name="PlaceHolder 7"/>
          <p:cNvSpPr>
            <a:spLocks noGrp="1"/>
          </p:cNvSpPr>
          <p:nvPr>
            <p:ph type="body"/>
          </p:nvPr>
        </p:nvSpPr>
        <p:spPr>
          <a:xfrm>
            <a:off x="4104000" y="6065280"/>
            <a:ext cx="731484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 line goes here, Roboto 9pt, black, delete if not needed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Slide Data Object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 Placeholder 27"/>
          <p:cNvSpPr/>
          <p:nvPr/>
        </p:nvSpPr>
        <p:spPr>
          <a:xfrm>
            <a:off x="7578360" y="6300360"/>
            <a:ext cx="3839040" cy="1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marL="640080" algn="r" defTabSz="914400">
              <a:lnSpc>
                <a:spcPct val="9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fr-BE" sz="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hl"/>
          <p:cNvSpPr/>
          <p:nvPr/>
        </p:nvSpPr>
        <p:spPr>
          <a:xfrm>
            <a:off x="0" y="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04" name="fl"/>
          <p:cNvSpPr/>
          <p:nvPr/>
        </p:nvSpPr>
        <p:spPr>
          <a:xfrm>
            <a:off x="0" y="6520320"/>
            <a:ext cx="121917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05" name="Picture 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28480" y="1910160"/>
            <a:ext cx="5752800" cy="253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defTabSz="914400">
              <a:lnSpc>
                <a:spcPct val="80000"/>
              </a:lnSpc>
              <a:buNone/>
            </a:pPr>
            <a:r>
              <a:rPr b="0" lang="en-US" sz="5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Presentation</a:t>
            </a:r>
            <a:br>
              <a:rPr sz="5600"/>
            </a:br>
            <a:r>
              <a:rPr b="0" lang="en-US" sz="5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Title</a:t>
            </a:r>
            <a:endParaRPr b="0" lang="en-US" sz="5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528480" y="6083640"/>
            <a:ext cx="2626920" cy="20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Date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528480" y="4730760"/>
            <a:ext cx="5752800" cy="89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2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Add subhead, if needed</a:t>
            </a:r>
            <a:endParaRPr b="0" lang="en-US" sz="2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109" name="Picture 5" descr=""/>
          <p:cNvPicPr/>
          <p:nvPr/>
        </p:nvPicPr>
        <p:blipFill>
          <a:blip r:embed="rId3"/>
          <a:srcRect l="86" t="0" r="86" b="0"/>
          <a:stretch/>
        </p:blipFill>
        <p:spPr>
          <a:xfrm>
            <a:off x="225000" y="255600"/>
            <a:ext cx="3322440" cy="13712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png"/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slideLayout" Target="../slideLayouts/slideLayout13.xml"/><Relationship Id="rId1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3.png"/><Relationship Id="rId3" Type="http://schemas.openxmlformats.org/officeDocument/2006/relationships/chart" Target="../charts/chart2.xml"/><Relationship Id="rId4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2.png"/><Relationship Id="rId3" Type="http://schemas.openxmlformats.org/officeDocument/2006/relationships/chart" Target="../charts/chart3.xml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slideLayout" Target="../slideLayouts/slideLayout8.xml"/><Relationship Id="rId8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chart" Target="../charts/chart4.xml"/><Relationship Id="rId2" Type="http://schemas.openxmlformats.org/officeDocument/2006/relationships/image" Target="../media/image16.jpeg"/><Relationship Id="rId3" Type="http://schemas.openxmlformats.org/officeDocument/2006/relationships/chart" Target="../charts/chart5.xml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3.png"/><Relationship Id="rId3" Type="http://schemas.openxmlformats.org/officeDocument/2006/relationships/chart" Target="../charts/chart6.xml"/><Relationship Id="rId4" Type="http://schemas.openxmlformats.org/officeDocument/2006/relationships/chart" Target="../charts/chart7.xml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chart" Target="../charts/chart8.xml"/><Relationship Id="rId2" Type="http://schemas.openxmlformats.org/officeDocument/2006/relationships/chart" Target="../charts/chart9.xml"/><Relationship Id="rId3" Type="http://schemas.openxmlformats.org/officeDocument/2006/relationships/slideLayout" Target="../slideLayouts/slideLayout14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Espace réservé pour une image  6" descr="Une image contenant jouet, nounours, ours en peluche, rembourré&#10;&#10;Description générée automatiquement"/>
          <p:cNvSpPr/>
          <p:nvPr/>
        </p:nvSpPr>
        <p:spPr>
          <a:xfrm>
            <a:off x="5733720" y="0"/>
            <a:ext cx="6851520" cy="6857640"/>
          </a:xfrm>
          <a:custGeom>
            <a:avLst/>
            <a:gdLst>
              <a:gd name="textAreaLeft" fmla="*/ 0 w 6851520"/>
              <a:gd name="textAreaRight" fmla="*/ 6851880 w 6851520"/>
              <a:gd name="textAreaTop" fmla="*/ 0 h 6857640"/>
              <a:gd name="textAreaBottom" fmla="*/ 6858000 h 6857640"/>
              <a:gd name="GluePoint1X" fmla="*/ 1452137 w 6851989"/>
              <a:gd name="GluePoint1Y" fmla="*/ 0 h 6858000"/>
              <a:gd name="GluePoint2X" fmla="*/ 6851989 w 6851989"/>
              <a:gd name="GluePoint2Y" fmla="*/ 0 h 6858000"/>
              <a:gd name="GluePoint3X" fmla="*/ 6851989 w 6851989"/>
              <a:gd name="GluePoint3Y" fmla="*/ 6858000 h 6858000"/>
              <a:gd name="GluePoint4X" fmla="*/ 1452140 w 6851989"/>
              <a:gd name="GluePoint4Y" fmla="*/ 6858000 h 6858000"/>
              <a:gd name="GluePoint5X" fmla="*/ 1399585 w 6851989"/>
              <a:gd name="GluePoint5Y" fmla="*/ 6807893 h 6858000"/>
              <a:gd name="GluePoint6X" fmla="*/ 0 w 6851989"/>
              <a:gd name="GluePoint6Y" fmla="*/ 3428999 h 6858000"/>
              <a:gd name="GluePoint7X" fmla="*/ 1399585 w 6851989"/>
              <a:gd name="GluePoint7Y" fmla="*/ 50105 h 6858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</a:cxnLst>
            <a:rect l="textAreaLeft" t="textAreaTop" r="textAreaRight" b="textAreaBottom"/>
            <a:pathLst>
              <a:path w="6851989" h="6858000">
                <a:moveTo>
                  <a:pt x="1452137" y="0"/>
                </a:moveTo>
                <a:lnTo>
                  <a:pt x="6851989" y="0"/>
                </a:lnTo>
                <a:lnTo>
                  <a:pt x="6851989" y="6858000"/>
                </a:lnTo>
                <a:lnTo>
                  <a:pt x="1452140" y="6858000"/>
                </a:lnTo>
                <a:lnTo>
                  <a:pt x="1399585" y="6807893"/>
                </a:lnTo>
                <a:cubicBezTo>
                  <a:pt x="534849" y="5943159"/>
                  <a:pt x="0" y="4748539"/>
                  <a:pt x="0" y="3428999"/>
                </a:cubicBezTo>
                <a:cubicBezTo>
                  <a:pt x="0" y="2109459"/>
                  <a:pt x="534849" y="914839"/>
                  <a:pt x="1399585" y="50105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422280" y="1519200"/>
            <a:ext cx="7498800" cy="253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defTabSz="914400">
              <a:lnSpc>
                <a:spcPct val="80000"/>
              </a:lnSpc>
              <a:buNone/>
            </a:pPr>
            <a:r>
              <a:rPr b="0" lang="en-US" sz="5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2025, an exceptional year ?</a:t>
            </a:r>
            <a:endParaRPr b="0" lang="en-US" sz="5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528480" y="6083640"/>
            <a:ext cx="2626920" cy="20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IN" sz="1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October 9th, 2025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528480" y="4730760"/>
            <a:ext cx="5752800" cy="89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2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YTD September 14</a:t>
            </a:r>
            <a:r>
              <a:rPr b="0" lang="en-US" sz="2600" strike="noStrike" u="none" baseline="30000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th</a:t>
            </a:r>
            <a:r>
              <a:rPr b="0" lang="en-US" sz="26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 2025 review</a:t>
            </a:r>
            <a:endParaRPr b="0" lang="en-US" sz="2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Top gaining subclasses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 Circana Retail Tracking Service, Belgium, YTD W37 2025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/>
          </p:nvPr>
        </p:nvSpPr>
        <p:spPr>
          <a:xfrm>
            <a:off x="7114320" y="459072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fr-FR" sz="32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+43%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3" name="PlaceHolder 4"/>
          <p:cNvSpPr>
            <a:spLocks noGrp="1"/>
          </p:cNvSpPr>
          <p:nvPr>
            <p:ph/>
          </p:nvPr>
        </p:nvSpPr>
        <p:spPr>
          <a:xfrm>
            <a:off x="2607480" y="459360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fr-FR" sz="32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+110%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4" name="PlaceHolder 5"/>
          <p:cNvSpPr>
            <a:spLocks noGrp="1"/>
          </p:cNvSpPr>
          <p:nvPr>
            <p:ph/>
          </p:nvPr>
        </p:nvSpPr>
        <p:spPr>
          <a:xfrm>
            <a:off x="4934160" y="459360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fr-FR" sz="32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+49%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5" name="PlaceHolder 6"/>
          <p:cNvSpPr>
            <a:spLocks noGrp="1"/>
          </p:cNvSpPr>
          <p:nvPr>
            <p:ph/>
          </p:nvPr>
        </p:nvSpPr>
        <p:spPr>
          <a:xfrm>
            <a:off x="361080" y="4593600"/>
            <a:ext cx="2322360" cy="66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fr-FR" sz="32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+32%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6" name="PlaceHolder 7"/>
          <p:cNvSpPr>
            <a:spLocks noGrp="1"/>
          </p:cNvSpPr>
          <p:nvPr>
            <p:ph/>
          </p:nvPr>
        </p:nvSpPr>
        <p:spPr>
          <a:xfrm>
            <a:off x="361080" y="5102640"/>
            <a:ext cx="2322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 Std Building Sets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7" name="PlaceHolder 8"/>
          <p:cNvSpPr>
            <a:spLocks noGrp="1"/>
          </p:cNvSpPr>
          <p:nvPr>
            <p:ph/>
          </p:nvPr>
        </p:nvSpPr>
        <p:spPr>
          <a:xfrm>
            <a:off x="4746240" y="5102640"/>
            <a:ext cx="269784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Action Figure Collectibles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8" name="PlaceHolder 9"/>
          <p:cNvSpPr>
            <a:spLocks noGrp="1"/>
          </p:cNvSpPr>
          <p:nvPr>
            <p:ph/>
          </p:nvPr>
        </p:nvSpPr>
        <p:spPr>
          <a:xfrm>
            <a:off x="2864160" y="5091840"/>
            <a:ext cx="180936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fr-FR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STCG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49" name="PlaceHolder 10"/>
          <p:cNvSpPr>
            <a:spLocks noGrp="1"/>
          </p:cNvSpPr>
          <p:nvPr>
            <p:ph/>
          </p:nvPr>
        </p:nvSpPr>
        <p:spPr>
          <a:xfrm>
            <a:off x="7466040" y="5095080"/>
            <a:ext cx="1618920" cy="85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Pools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50" name="Espace réservé du texte 7"/>
          <p:cNvSpPr/>
          <p:nvPr/>
        </p:nvSpPr>
        <p:spPr>
          <a:xfrm>
            <a:off x="9428760" y="4593600"/>
            <a:ext cx="2322360" cy="66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1" lang="fr-FR" sz="32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+8%</a:t>
            </a:r>
            <a:endParaRPr b="0" lang="fr-BE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Espace réservé du texte 14"/>
          <p:cNvSpPr/>
          <p:nvPr/>
        </p:nvSpPr>
        <p:spPr>
          <a:xfrm>
            <a:off x="9507240" y="5102640"/>
            <a:ext cx="2193840" cy="85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90000"/>
              </a:lnSpc>
              <a:spcAft>
                <a:spcPts val="601"/>
              </a:spcAft>
              <a:tabLst>
                <a:tab algn="l" pos="0"/>
              </a:tabLst>
            </a:pPr>
            <a:r>
              <a:rPr b="0" lang="fr-FR" sz="18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Traditional Plush</a:t>
            </a:r>
            <a:endParaRPr b="0" lang="fr-BE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TextBox 29"/>
          <p:cNvSpPr/>
          <p:nvPr/>
        </p:nvSpPr>
        <p:spPr>
          <a:xfrm>
            <a:off x="0" y="1820520"/>
            <a:ext cx="12191760" cy="46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14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Top Gaining subclasses YOY (€)</a:t>
            </a: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3" name="Espace réservé pour une image  35"/>
          <p:cNvSpPr/>
          <p:nvPr/>
        </p:nvSpPr>
        <p:spPr>
          <a:xfrm>
            <a:off x="2776320" y="2300400"/>
            <a:ext cx="2095200" cy="20934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2093400"/>
              <a:gd name="textAreaBottom" fmla="*/ 2093760 h 2093400"/>
              <a:gd name="GluePoint1X" fmla="*/ 1047569 w 2095138"/>
              <a:gd name="GluePoint1Y" fmla="*/ 0 h 2095138"/>
              <a:gd name="GluePoint2X" fmla="*/ 2095138 w 2095138"/>
              <a:gd name="GluePoint2Y" fmla="*/ 1047569 h 2095138"/>
              <a:gd name="GluePoint3X" fmla="*/ 1047569 w 2095138"/>
              <a:gd name="GluePoint3Y" fmla="*/ 2095138 h 2095138"/>
              <a:gd name="GluePoint4X" fmla="*/ 0 w 2095138"/>
              <a:gd name="GluePoint4Y" fmla="*/ 1047569 h 2095138"/>
              <a:gd name="GluePoint5X" fmla="*/ 1047569 w 2095138"/>
              <a:gd name="GluePoint5Y" fmla="*/ 0 h 209513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2095138" h="2095138">
                <a:moveTo>
                  <a:pt x="1047569" y="0"/>
                </a:moveTo>
                <a:cubicBezTo>
                  <a:pt x="1626125" y="0"/>
                  <a:pt x="2095138" y="469013"/>
                  <a:pt x="2095138" y="1047569"/>
                </a:cubicBezTo>
                <a:cubicBezTo>
                  <a:pt x="2095138" y="1626125"/>
                  <a:pt x="1626125" y="2095138"/>
                  <a:pt x="1047569" y="2095138"/>
                </a:cubicBezTo>
                <a:cubicBezTo>
                  <a:pt x="469013" y="2095138"/>
                  <a:pt x="0" y="1626125"/>
                  <a:pt x="0" y="1047569"/>
                </a:cubicBezTo>
                <a:cubicBezTo>
                  <a:pt x="0" y="469013"/>
                  <a:pt x="469013" y="0"/>
                  <a:pt x="1047569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Espace réservé pour une image  35"/>
          <p:cNvSpPr/>
          <p:nvPr/>
        </p:nvSpPr>
        <p:spPr>
          <a:xfrm>
            <a:off x="484200" y="2275920"/>
            <a:ext cx="2076480" cy="2126880"/>
          </a:xfrm>
          <a:custGeom>
            <a:avLst/>
            <a:gdLst>
              <a:gd name="textAreaLeft" fmla="*/ 0 w 2076480"/>
              <a:gd name="textAreaRight" fmla="*/ 2076840 w 2076480"/>
              <a:gd name="textAreaTop" fmla="*/ 0 h 2126880"/>
              <a:gd name="textAreaBottom" fmla="*/ 2127240 h 2126880"/>
              <a:gd name="GluePoint1X" fmla="*/ 1047569 w 2095138"/>
              <a:gd name="GluePoint1Y" fmla="*/ 0 h 2095138"/>
              <a:gd name="GluePoint2X" fmla="*/ 2095138 w 2095138"/>
              <a:gd name="GluePoint2Y" fmla="*/ 1047569 h 2095138"/>
              <a:gd name="GluePoint3X" fmla="*/ 1047569 w 2095138"/>
              <a:gd name="GluePoint3Y" fmla="*/ 2095138 h 2095138"/>
              <a:gd name="GluePoint4X" fmla="*/ 0 w 2095138"/>
              <a:gd name="GluePoint4Y" fmla="*/ 1047569 h 2095138"/>
              <a:gd name="GluePoint5X" fmla="*/ 1047569 w 2095138"/>
              <a:gd name="GluePoint5Y" fmla="*/ 0 h 209513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2095138" h="2095138">
                <a:moveTo>
                  <a:pt x="1047569" y="0"/>
                </a:moveTo>
                <a:cubicBezTo>
                  <a:pt x="1626125" y="0"/>
                  <a:pt x="2095138" y="469013"/>
                  <a:pt x="2095138" y="1047569"/>
                </a:cubicBezTo>
                <a:cubicBezTo>
                  <a:pt x="2095138" y="1626125"/>
                  <a:pt x="1626125" y="2095138"/>
                  <a:pt x="1047569" y="2095138"/>
                </a:cubicBezTo>
                <a:cubicBezTo>
                  <a:pt x="469013" y="2095138"/>
                  <a:pt x="0" y="1626125"/>
                  <a:pt x="0" y="1047569"/>
                </a:cubicBezTo>
                <a:cubicBezTo>
                  <a:pt x="0" y="469013"/>
                  <a:pt x="469013" y="0"/>
                  <a:pt x="1047569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Espace réservé pour une image  25"/>
          <p:cNvSpPr/>
          <p:nvPr/>
        </p:nvSpPr>
        <p:spPr>
          <a:xfrm>
            <a:off x="9442800" y="2279160"/>
            <a:ext cx="2095200" cy="20934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2093400"/>
              <a:gd name="textAreaBottom" fmla="*/ 2093760 h 2093400"/>
              <a:gd name="GluePoint1X" fmla="*/ 1047569 w 2095138"/>
              <a:gd name="GluePoint1Y" fmla="*/ 0 h 2095138"/>
              <a:gd name="GluePoint2X" fmla="*/ 2095138 w 2095138"/>
              <a:gd name="GluePoint2Y" fmla="*/ 1047569 h 2095138"/>
              <a:gd name="GluePoint3X" fmla="*/ 1047569 w 2095138"/>
              <a:gd name="GluePoint3Y" fmla="*/ 2095138 h 2095138"/>
              <a:gd name="GluePoint4X" fmla="*/ 0 w 2095138"/>
              <a:gd name="GluePoint4Y" fmla="*/ 1047569 h 2095138"/>
              <a:gd name="GluePoint5X" fmla="*/ 1047569 w 2095138"/>
              <a:gd name="GluePoint5Y" fmla="*/ 0 h 2095138"/>
              <a:gd name="GluePoint6X" fmla="*/ 1047569 w 2095138"/>
              <a:gd name="GluePoint6Y" fmla="*/ 0 h 2095138"/>
              <a:gd name="GluePoint7X" fmla="*/ 2095138 w 2095138"/>
              <a:gd name="GluePoint7Y" fmla="*/ 1047569 h 2095138"/>
              <a:gd name="GluePoint8X" fmla="*/ 1047569 w 2095138"/>
              <a:gd name="GluePoint8Y" fmla="*/ 2095138 h 2095138"/>
              <a:gd name="GluePoint9X" fmla="*/ 0 w 2095138"/>
              <a:gd name="GluePoint9Y" fmla="*/ 1047569 h 2095138"/>
              <a:gd name="GluePoint10X" fmla="*/ 1047569 w 2095138"/>
              <a:gd name="GluePoint10Y" fmla="*/ 0 h 209513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</a:cxnLst>
            <a:rect l="textAreaLeft" t="textAreaTop" r="textAreaRight" b="textAreaBottom"/>
            <a:pathLst>
              <a:path w="2095138" h="2095138">
                <a:moveTo>
                  <a:pt x="1047569" y="0"/>
                </a:moveTo>
                <a:cubicBezTo>
                  <a:pt x="1626125" y="0"/>
                  <a:pt x="2095138" y="469013"/>
                  <a:pt x="2095138" y="1047569"/>
                </a:cubicBezTo>
                <a:cubicBezTo>
                  <a:pt x="2095138" y="1626125"/>
                  <a:pt x="1626125" y="2095138"/>
                  <a:pt x="1047569" y="2095138"/>
                </a:cubicBezTo>
                <a:cubicBezTo>
                  <a:pt x="469013" y="2095138"/>
                  <a:pt x="0" y="1626125"/>
                  <a:pt x="0" y="1047569"/>
                </a:cubicBezTo>
                <a:cubicBezTo>
                  <a:pt x="0" y="469013"/>
                  <a:pt x="469013" y="0"/>
                  <a:pt x="1047569" y="0"/>
                </a:cubicBezTo>
                <a:close/>
              </a:path>
              <a:path w="2095138" h="2095138">
                <a:moveTo>
                  <a:pt x="1047569" y="0"/>
                </a:moveTo>
                <a:cubicBezTo>
                  <a:pt x="1626125" y="0"/>
                  <a:pt x="2095138" y="469013"/>
                  <a:pt x="2095138" y="1047569"/>
                </a:cubicBezTo>
                <a:cubicBezTo>
                  <a:pt x="2095138" y="1626125"/>
                  <a:pt x="1626125" y="2095138"/>
                  <a:pt x="1047569" y="2095138"/>
                </a:cubicBezTo>
                <a:cubicBezTo>
                  <a:pt x="469013" y="2095138"/>
                  <a:pt x="0" y="1626125"/>
                  <a:pt x="0" y="1047569"/>
                </a:cubicBezTo>
                <a:cubicBezTo>
                  <a:pt x="0" y="469013"/>
                  <a:pt x="469013" y="0"/>
                  <a:pt x="1047569" y="0"/>
                </a:cubicBez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Espace réservé pour une image  24" descr="Une image contenant sport, compétition sportive, Visage humain, water polo&#10;&#10;Le contenu généré par l’IA peut être incorrect."/>
          <p:cNvSpPr/>
          <p:nvPr/>
        </p:nvSpPr>
        <p:spPr>
          <a:xfrm>
            <a:off x="7194600" y="2288520"/>
            <a:ext cx="2094840" cy="2094840"/>
          </a:xfrm>
          <a:custGeom>
            <a:avLst/>
            <a:gdLst>
              <a:gd name="textAreaLeft" fmla="*/ 0 w 2094840"/>
              <a:gd name="textAreaRight" fmla="*/ 2095200 w 2094840"/>
              <a:gd name="textAreaTop" fmla="*/ 0 h 2094840"/>
              <a:gd name="textAreaBottom" fmla="*/ 2095200 h 2094840"/>
              <a:gd name="GluePoint1X" fmla="*/ 1047569 w 2095138"/>
              <a:gd name="GluePoint1Y" fmla="*/ 0 h 2095138"/>
              <a:gd name="GluePoint2X" fmla="*/ 2095138 w 2095138"/>
              <a:gd name="GluePoint2Y" fmla="*/ 1047569 h 2095138"/>
              <a:gd name="GluePoint3X" fmla="*/ 1047569 w 2095138"/>
              <a:gd name="GluePoint3Y" fmla="*/ 2095138 h 2095138"/>
              <a:gd name="GluePoint4X" fmla="*/ 0 w 2095138"/>
              <a:gd name="GluePoint4Y" fmla="*/ 1047569 h 2095138"/>
              <a:gd name="GluePoint5X" fmla="*/ 1047569 w 2095138"/>
              <a:gd name="GluePoint5Y" fmla="*/ 0 h 209513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2095138" h="2095138">
                <a:moveTo>
                  <a:pt x="1047569" y="0"/>
                </a:moveTo>
                <a:cubicBezTo>
                  <a:pt x="1626125" y="0"/>
                  <a:pt x="2095138" y="469013"/>
                  <a:pt x="2095138" y="1047569"/>
                </a:cubicBezTo>
                <a:cubicBezTo>
                  <a:pt x="2095138" y="1626125"/>
                  <a:pt x="1626125" y="2095138"/>
                  <a:pt x="1047569" y="2095138"/>
                </a:cubicBezTo>
                <a:cubicBezTo>
                  <a:pt x="469013" y="2095138"/>
                  <a:pt x="0" y="1626125"/>
                  <a:pt x="0" y="1047569"/>
                </a:cubicBezTo>
                <a:cubicBezTo>
                  <a:pt x="0" y="469013"/>
                  <a:pt x="469013" y="0"/>
                  <a:pt x="1047569" y="0"/>
                </a:cubicBez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Espace réservé pour une image  18" descr="Une image contenant jouet, figurine, dessin humoristique, Personnage de fiction&#10;&#10;Le contenu généré par l’IA peut être incorrect."/>
          <p:cNvSpPr/>
          <p:nvPr/>
        </p:nvSpPr>
        <p:spPr>
          <a:xfrm>
            <a:off x="4931280" y="2281680"/>
            <a:ext cx="2094840" cy="2094840"/>
          </a:xfrm>
          <a:custGeom>
            <a:avLst/>
            <a:gdLst>
              <a:gd name="textAreaLeft" fmla="*/ 0 w 2094840"/>
              <a:gd name="textAreaRight" fmla="*/ 2095200 w 2094840"/>
              <a:gd name="textAreaTop" fmla="*/ 0 h 2094840"/>
              <a:gd name="textAreaBottom" fmla="*/ 2095200 h 2094840"/>
              <a:gd name="GluePoint1X" fmla="*/ 1047569 w 2095138"/>
              <a:gd name="GluePoint1Y" fmla="*/ 0 h 2095138"/>
              <a:gd name="GluePoint2X" fmla="*/ 2095138 w 2095138"/>
              <a:gd name="GluePoint2Y" fmla="*/ 1047569 h 2095138"/>
              <a:gd name="GluePoint3X" fmla="*/ 1047569 w 2095138"/>
              <a:gd name="GluePoint3Y" fmla="*/ 2095138 h 2095138"/>
              <a:gd name="GluePoint4X" fmla="*/ 0 w 2095138"/>
              <a:gd name="GluePoint4Y" fmla="*/ 1047569 h 2095138"/>
              <a:gd name="GluePoint5X" fmla="*/ 1047569 w 2095138"/>
              <a:gd name="GluePoint5Y" fmla="*/ 0 h 209513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2095138" h="2095138">
                <a:moveTo>
                  <a:pt x="1047569" y="0"/>
                </a:moveTo>
                <a:cubicBezTo>
                  <a:pt x="1626125" y="0"/>
                  <a:pt x="2095138" y="469013"/>
                  <a:pt x="2095138" y="1047569"/>
                </a:cubicBezTo>
                <a:cubicBezTo>
                  <a:pt x="2095138" y="1626125"/>
                  <a:pt x="1626125" y="2095138"/>
                  <a:pt x="1047569" y="2095138"/>
                </a:cubicBezTo>
                <a:cubicBezTo>
                  <a:pt x="469013" y="2095138"/>
                  <a:pt x="0" y="1626125"/>
                  <a:pt x="0" y="1047569"/>
                </a:cubicBezTo>
                <a:cubicBezTo>
                  <a:pt x="0" y="469013"/>
                  <a:pt x="469013" y="0"/>
                  <a:pt x="1047569" y="0"/>
                </a:cubicBez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PlaceHolder 11"/>
          <p:cNvSpPr>
            <a:spLocks noGrp="1"/>
          </p:cNvSpPr>
          <p:nvPr>
            <p:ph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000" strike="noStrike" u="none">
              <a:solidFill>
                <a:schemeClr val="lt1"/>
              </a:solidFill>
              <a:effectLst/>
              <a:uFillTx/>
              <a:latin typeface="Roboto Condensed"/>
              <a:ea typeface="Roboto Condense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52216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Toys &amp; Games growth is not limited to LEGO and Asmodee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60" name="AutoShape 4" descr="RÃ©sultat de recherche d'images pour &quot;moose toys&quot;"/>
          <p:cNvSpPr/>
          <p:nvPr/>
        </p:nvSpPr>
        <p:spPr>
          <a:xfrm>
            <a:off x="207360" y="-192600"/>
            <a:ext cx="406080" cy="40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 defTabSz="914400">
              <a:lnSpc>
                <a:spcPct val="100000"/>
              </a:lnSpc>
            </a:pPr>
            <a:endParaRPr b="0" lang="en-US" sz="2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361" name="Picture 6" descr=""/>
          <p:cNvPicPr/>
          <p:nvPr/>
        </p:nvPicPr>
        <p:blipFill>
          <a:blip r:embed="rId1"/>
          <a:stretch/>
        </p:blipFill>
        <p:spPr>
          <a:xfrm>
            <a:off x="8123400" y="2482200"/>
            <a:ext cx="1024200" cy="1024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Espace réservé du texte 5"/>
          <p:cNvSpPr/>
          <p:nvPr/>
        </p:nvSpPr>
        <p:spPr>
          <a:xfrm>
            <a:off x="6506280" y="6077160"/>
            <a:ext cx="48909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 Circana Retail Tracking Service Belgium, YTD W37 2025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ZoneTexte 12"/>
          <p:cNvSpPr/>
          <p:nvPr/>
        </p:nvSpPr>
        <p:spPr>
          <a:xfrm>
            <a:off x="303120" y="2196000"/>
            <a:ext cx="2316960" cy="332676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Top 100 Corp. Manufacturers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48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60/</a:t>
            </a:r>
            <a:r>
              <a:rPr b="1" lang="fr-FR" sz="3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100</a:t>
            </a:r>
            <a:endParaRPr b="0" lang="fr-BE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i="1" lang="fr-FR" sz="1400" strike="noStrike" u="none">
                <a:solidFill>
                  <a:srgbClr val="ffffff"/>
                </a:solidFill>
                <a:effectLst/>
                <a:uFillTx/>
                <a:latin typeface="Roboto Condensed"/>
              </a:rPr>
              <a:t>are gaining sales YoY</a:t>
            </a:r>
            <a:endParaRPr b="0" lang="fr-BE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4" name="Picture 8" descr="Funko Logo PNG Vector (SVG) Free Download"/>
          <p:cNvPicPr/>
          <p:nvPr/>
        </p:nvPicPr>
        <p:blipFill>
          <a:blip r:embed="rId2"/>
          <a:stretch/>
        </p:blipFill>
        <p:spPr>
          <a:xfrm>
            <a:off x="3011760" y="2268000"/>
            <a:ext cx="1439640" cy="1355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5" name="Picture 12" descr="BOTI's Nico Blauw on the importance of keeping things open ..."/>
          <p:cNvPicPr/>
          <p:nvPr/>
        </p:nvPicPr>
        <p:blipFill>
          <a:blip r:embed="rId3"/>
          <a:stretch/>
        </p:blipFill>
        <p:spPr>
          <a:xfrm>
            <a:off x="6233760" y="2443680"/>
            <a:ext cx="1207080" cy="1146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Picture 14" descr="Jumbo Group | LinkedIn"/>
          <p:cNvPicPr/>
          <p:nvPr/>
        </p:nvPicPr>
        <p:blipFill>
          <a:blip r:embed="rId4"/>
          <a:stretch/>
        </p:blipFill>
        <p:spPr>
          <a:xfrm>
            <a:off x="4518360" y="2348280"/>
            <a:ext cx="1439640" cy="135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Picture 16" descr="Schleich 41462"/>
          <p:cNvPicPr/>
          <p:nvPr/>
        </p:nvPicPr>
        <p:blipFill>
          <a:blip r:embed="rId5"/>
          <a:srcRect l="0" t="23411" r="1103" b="23854"/>
          <a:stretch/>
        </p:blipFill>
        <p:spPr>
          <a:xfrm>
            <a:off x="9526680" y="2671200"/>
            <a:ext cx="1578960" cy="792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8" name="Picture 18" descr="Achat produits KIDYWOLF en gros sur Ankorstore"/>
          <p:cNvPicPr/>
          <p:nvPr/>
        </p:nvPicPr>
        <p:blipFill>
          <a:blip r:embed="rId6"/>
          <a:srcRect l="0" t="26641" r="0" b="29323"/>
          <a:stretch/>
        </p:blipFill>
        <p:spPr>
          <a:xfrm>
            <a:off x="2875320" y="4208040"/>
            <a:ext cx="1712520" cy="70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Picture 20" descr="LEXIBOOK"/>
          <p:cNvPicPr/>
          <p:nvPr/>
        </p:nvPicPr>
        <p:blipFill>
          <a:blip r:embed="rId7"/>
          <a:stretch/>
        </p:blipFill>
        <p:spPr>
          <a:xfrm>
            <a:off x="4686480" y="3984120"/>
            <a:ext cx="1271520" cy="1196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0" name="Picture 24" descr="L'équipe ATM Gaming"/>
          <p:cNvPicPr/>
          <p:nvPr/>
        </p:nvPicPr>
        <p:blipFill>
          <a:blip r:embed="rId8"/>
          <a:stretch/>
        </p:blipFill>
        <p:spPr>
          <a:xfrm>
            <a:off x="6214680" y="4169880"/>
            <a:ext cx="1652040" cy="82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1" name="TextBox 29"/>
          <p:cNvSpPr/>
          <p:nvPr/>
        </p:nvSpPr>
        <p:spPr>
          <a:xfrm>
            <a:off x="0" y="1820520"/>
            <a:ext cx="12191760" cy="46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en-US" sz="14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Top Gaining Manufacturers outside LEGO &amp; Asmodee</a:t>
            </a:r>
            <a:endParaRPr b="0" lang="fr-BE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2" name="Picture 26" descr="BERG Deutschland, Österreich, Schweiz"/>
          <p:cNvPicPr/>
          <p:nvPr/>
        </p:nvPicPr>
        <p:blipFill>
          <a:blip r:embed="rId9"/>
          <a:stretch/>
        </p:blipFill>
        <p:spPr>
          <a:xfrm>
            <a:off x="8123400" y="3984120"/>
            <a:ext cx="1271520" cy="1196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3" name="Picture 28" descr="Fabricant Jouet France"/>
          <p:cNvPicPr/>
          <p:nvPr/>
        </p:nvPicPr>
        <p:blipFill>
          <a:blip r:embed="rId10"/>
          <a:stretch/>
        </p:blipFill>
        <p:spPr>
          <a:xfrm>
            <a:off x="9739080" y="3912120"/>
            <a:ext cx="1153800" cy="121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Image 26" descr="Une image contenant sapin, habits, Veille de Noël, décoration de Noël&#10;&#10;Le contenu généré par l’IA peut être incorrect."/>
          <p:cNvSpPr/>
          <p:nvPr/>
        </p:nvSpPr>
        <p:spPr>
          <a:xfrm>
            <a:off x="5874120" y="9360"/>
            <a:ext cx="6337440" cy="6857640"/>
          </a:xfrm>
          <a:custGeom>
            <a:avLst/>
            <a:gdLst>
              <a:gd name="textAreaLeft" fmla="*/ 0 w 6337440"/>
              <a:gd name="textAreaRight" fmla="*/ 6337800 w 633744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  <a:effectLst>
            <a:outerShdw algn="r" blurRad="380880" dir="10800000" dist="15228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Rectangle 4"/>
          <p:cNvSpPr/>
          <p:nvPr/>
        </p:nvSpPr>
        <p:spPr>
          <a:xfrm>
            <a:off x="2695320" y="4771800"/>
            <a:ext cx="1799640" cy="1079640"/>
          </a:xfrm>
          <a:prstGeom prst="rect">
            <a:avLst/>
          </a:prstGeom>
          <a:solidFill>
            <a:schemeClr val="accent2"/>
          </a:solidFill>
          <a:ln w="12700">
            <a:solidFill>
              <a:srgbClr val="ef2a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2024</a:t>
            </a:r>
            <a:endParaRPr b="0" lang="fr-BE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rgbClr val="ffff00"/>
                </a:solidFill>
                <a:effectLst/>
                <a:uFillTx/>
                <a:latin typeface="Calibri"/>
              </a:rPr>
              <a:t>-0,4%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6" name="Rectangle 1"/>
          <p:cNvSpPr/>
          <p:nvPr/>
        </p:nvSpPr>
        <p:spPr>
          <a:xfrm>
            <a:off x="2695320" y="3525840"/>
            <a:ext cx="1799640" cy="10796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Q4</a:t>
            </a:r>
            <a:endParaRPr b="0" lang="fr-BE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rgbClr val="ffff00"/>
                </a:solidFill>
                <a:effectLst/>
                <a:uFillTx/>
                <a:latin typeface="Calibri"/>
              </a:rPr>
              <a:t>-0,6%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7" name="Rectangle 22"/>
          <p:cNvSpPr/>
          <p:nvPr/>
        </p:nvSpPr>
        <p:spPr>
          <a:xfrm>
            <a:off x="2695320" y="2280240"/>
            <a:ext cx="1799640" cy="1079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Q1-Q3</a:t>
            </a:r>
            <a:endParaRPr b="0" lang="fr-BE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rgbClr val="ffff00"/>
                </a:solidFill>
                <a:effectLst/>
                <a:uFillTx/>
                <a:latin typeface="Calibri"/>
              </a:rPr>
              <a:t>-0,3%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8" name="Rectangle 5"/>
          <p:cNvSpPr/>
          <p:nvPr/>
        </p:nvSpPr>
        <p:spPr>
          <a:xfrm>
            <a:off x="6442200" y="4722480"/>
            <a:ext cx="1619640" cy="1079640"/>
          </a:xfrm>
          <a:prstGeom prst="rect">
            <a:avLst/>
          </a:prstGeom>
          <a:solidFill>
            <a:schemeClr val="accent2"/>
          </a:solidFill>
          <a:ln w="12700">
            <a:solidFill>
              <a:srgbClr val="ef2a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2025</a:t>
            </a:r>
            <a:endParaRPr b="0" lang="fr-BE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+6,6%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9" name="Rectangle 7"/>
          <p:cNvSpPr/>
          <p:nvPr/>
        </p:nvSpPr>
        <p:spPr>
          <a:xfrm>
            <a:off x="6453360" y="3517560"/>
            <a:ext cx="1619640" cy="10796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Q4</a:t>
            </a:r>
            <a:endParaRPr b="0" lang="fr-BE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+4%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Rectangle 8"/>
          <p:cNvSpPr/>
          <p:nvPr/>
        </p:nvSpPr>
        <p:spPr>
          <a:xfrm>
            <a:off x="6453360" y="2293920"/>
            <a:ext cx="5046120" cy="1079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Q1-Q3</a:t>
            </a:r>
            <a:endParaRPr b="0" lang="fr-BE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+8,8%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1" name="TextBox 29"/>
          <p:cNvSpPr/>
          <p:nvPr/>
        </p:nvSpPr>
        <p:spPr>
          <a:xfrm>
            <a:off x="1508400" y="1733400"/>
            <a:ext cx="13431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1800" strike="noStrike" u="none">
                <a:solidFill>
                  <a:schemeClr val="lt2"/>
                </a:solidFill>
                <a:effectLst/>
                <a:uFillTx/>
                <a:latin typeface="Roboto Condensed"/>
              </a:rPr>
              <a:t>2024</a:t>
            </a: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" name="TextBox 30"/>
          <p:cNvSpPr/>
          <p:nvPr/>
        </p:nvSpPr>
        <p:spPr>
          <a:xfrm>
            <a:off x="6274800" y="1852560"/>
            <a:ext cx="13431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en-US" sz="1800" strike="noStrike" u="none">
                <a:solidFill>
                  <a:schemeClr val="lt2"/>
                </a:solidFill>
                <a:effectLst/>
                <a:uFillTx/>
                <a:latin typeface="Roboto Condensed"/>
              </a:rPr>
              <a:t>Q4’25:</a:t>
            </a: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Rectangle 34"/>
          <p:cNvSpPr/>
          <p:nvPr/>
        </p:nvSpPr>
        <p:spPr>
          <a:xfrm>
            <a:off x="8167320" y="4712760"/>
            <a:ext cx="1619640" cy="1079640"/>
          </a:xfrm>
          <a:prstGeom prst="rect">
            <a:avLst/>
          </a:prstGeom>
          <a:solidFill>
            <a:schemeClr val="accent2"/>
          </a:solidFill>
          <a:ln w="12700">
            <a:solidFill>
              <a:srgbClr val="ef2a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2025</a:t>
            </a:r>
            <a:endParaRPr b="0" lang="fr-BE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+4,7%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4" name="TextBox 37"/>
          <p:cNvSpPr/>
          <p:nvPr/>
        </p:nvSpPr>
        <p:spPr>
          <a:xfrm>
            <a:off x="8081280" y="1861200"/>
            <a:ext cx="12801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1800" strike="noStrike" u="none">
                <a:solidFill>
                  <a:schemeClr val="lt2"/>
                </a:solidFill>
                <a:effectLst/>
                <a:uFillTx/>
                <a:latin typeface="Roboto Condensed"/>
              </a:rPr>
              <a:t>Q4’25:</a:t>
            </a: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Rectangle 38"/>
          <p:cNvSpPr/>
          <p:nvPr/>
        </p:nvSpPr>
        <p:spPr>
          <a:xfrm>
            <a:off x="9876960" y="4703040"/>
            <a:ext cx="1619640" cy="1079640"/>
          </a:xfrm>
          <a:prstGeom prst="rect">
            <a:avLst/>
          </a:prstGeom>
          <a:solidFill>
            <a:schemeClr val="accent2"/>
          </a:solidFill>
          <a:ln w="12700">
            <a:solidFill>
              <a:srgbClr val="ef2a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2025</a:t>
            </a:r>
            <a:endParaRPr b="0" lang="fr-BE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+3%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6" name="Title 6"/>
          <p:cNvSpPr/>
          <p:nvPr/>
        </p:nvSpPr>
        <p:spPr>
          <a:xfrm>
            <a:off x="79560" y="273960"/>
            <a:ext cx="11756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</a:pPr>
            <a:r>
              <a:rPr b="0" lang="en-PH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What hypothesis for Q4?</a:t>
            </a:r>
            <a:endParaRPr b="0" lang="fr-BE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Flèche : haut 3"/>
          <p:cNvSpPr/>
          <p:nvPr/>
        </p:nvSpPr>
        <p:spPr>
          <a:xfrm>
            <a:off x="7302960" y="1878120"/>
            <a:ext cx="287640" cy="28764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97ca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Roboto Condensed"/>
            </a:endParaRPr>
          </a:p>
        </p:txBody>
      </p:sp>
      <p:sp>
        <p:nvSpPr>
          <p:cNvPr id="388" name="Flèche : haut 12"/>
          <p:cNvSpPr/>
          <p:nvPr/>
        </p:nvSpPr>
        <p:spPr>
          <a:xfrm rot="5400000">
            <a:off x="9083520" y="1896840"/>
            <a:ext cx="287640" cy="28764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Roboto Condensed"/>
            </a:endParaRPr>
          </a:p>
        </p:txBody>
      </p:sp>
      <p:sp>
        <p:nvSpPr>
          <p:cNvPr id="389" name="TextBox 37"/>
          <p:cNvSpPr/>
          <p:nvPr/>
        </p:nvSpPr>
        <p:spPr>
          <a:xfrm>
            <a:off x="10090440" y="1869480"/>
            <a:ext cx="10321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fr-FR" sz="1800" strike="noStrike" u="none">
                <a:solidFill>
                  <a:schemeClr val="lt2"/>
                </a:solidFill>
                <a:effectLst/>
                <a:uFillTx/>
                <a:latin typeface="Roboto Condensed"/>
              </a:rPr>
              <a:t>Q4’25:</a:t>
            </a: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PlaceHolder 1"/>
          <p:cNvSpPr>
            <a:spLocks noGrp="1"/>
          </p:cNvSpPr>
          <p:nvPr>
            <p:ph/>
          </p:nvPr>
        </p:nvSpPr>
        <p:spPr>
          <a:xfrm>
            <a:off x="6637320" y="633852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i="1" lang="en-US" sz="900" strike="noStrike" u="none">
              <a:solidFill>
                <a:schemeClr val="dk1"/>
              </a:solidFill>
              <a:effectLst/>
              <a:uFillTx/>
              <a:latin typeface="Roboto Condensed"/>
              <a:ea typeface="Roboto Condensed"/>
            </a:endParaRPr>
          </a:p>
        </p:txBody>
      </p:sp>
      <p:sp>
        <p:nvSpPr>
          <p:cNvPr id="391" name="Espace réservé du texte 4"/>
          <p:cNvSpPr/>
          <p:nvPr/>
        </p:nvSpPr>
        <p:spPr>
          <a:xfrm>
            <a:off x="6500160" y="6061320"/>
            <a:ext cx="4890600" cy="16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Source: Circana, Retail Tracking Service,  France,  YTD W37 2024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Rectangle 10"/>
          <p:cNvSpPr/>
          <p:nvPr/>
        </p:nvSpPr>
        <p:spPr>
          <a:xfrm>
            <a:off x="8186400" y="3523680"/>
            <a:ext cx="1619640" cy="10796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Q4</a:t>
            </a:r>
            <a:endParaRPr b="0" lang="fr-BE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0%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Rectangle 11"/>
          <p:cNvSpPr/>
          <p:nvPr/>
        </p:nvSpPr>
        <p:spPr>
          <a:xfrm>
            <a:off x="9877320" y="3503880"/>
            <a:ext cx="1619640" cy="10796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6084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Q4</a:t>
            </a:r>
            <a:endParaRPr b="0" lang="fr-BE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609480">
              <a:lnSpc>
                <a:spcPct val="100000"/>
              </a:lnSpc>
            </a:pPr>
            <a:r>
              <a:rPr b="0" lang="en-US" sz="4000" strike="noStrike" u="none">
                <a:solidFill>
                  <a:srgbClr val="ffff00"/>
                </a:solidFill>
                <a:effectLst/>
                <a:uFillTx/>
                <a:latin typeface="Calibri"/>
              </a:rPr>
              <a:t>-4%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Flèche : haut 13"/>
          <p:cNvSpPr/>
          <p:nvPr/>
        </p:nvSpPr>
        <p:spPr>
          <a:xfrm rot="10800000">
            <a:off x="10965600" y="1897200"/>
            <a:ext cx="287640" cy="28764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Roboto Condensed"/>
            </a:endParaRPr>
          </a:p>
        </p:txBody>
      </p:sp>
      <p:sp>
        <p:nvSpPr>
          <p:cNvPr id="395" name="TextBox 30"/>
          <p:cNvSpPr/>
          <p:nvPr/>
        </p:nvSpPr>
        <p:spPr>
          <a:xfrm>
            <a:off x="2927160" y="1910880"/>
            <a:ext cx="13431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2024:</a:t>
            </a: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/>
          </p:nvPr>
        </p:nvSpPr>
        <p:spPr>
          <a:xfrm>
            <a:off x="7031160" y="1518840"/>
            <a:ext cx="54842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fr-FR" sz="1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Q4 performance scenarios on full year 2025 trend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97" name="Text Placeholder 17"/>
          <p:cNvSpPr/>
          <p:nvPr/>
        </p:nvSpPr>
        <p:spPr>
          <a:xfrm>
            <a:off x="210960" y="988200"/>
            <a:ext cx="5358600" cy="74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Regardless of Q4 scenario, full year 2025 will be a record year for the Toy &amp; Games industry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ZoneTexte 1"/>
          <p:cNvSpPr/>
          <p:nvPr/>
        </p:nvSpPr>
        <p:spPr>
          <a:xfrm>
            <a:off x="528480" y="1910160"/>
            <a:ext cx="4561560" cy="253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rmAutofit/>
          </a:bodyPr>
          <a:p>
            <a:pPr defTabSz="914400">
              <a:lnSpc>
                <a:spcPct val="80000"/>
              </a:lnSpc>
              <a:spcAft>
                <a:spcPts val="601"/>
              </a:spcAft>
            </a:pPr>
            <a:r>
              <a:rPr b="0" lang="en-US" sz="5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Merci</a:t>
            </a:r>
            <a:endParaRPr b="0" lang="fr-BE" sz="5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80000"/>
              </a:lnSpc>
              <a:spcAft>
                <a:spcPts val="601"/>
              </a:spcAft>
            </a:pPr>
            <a:r>
              <a:rPr b="0" lang="en-US" sz="5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Dank u</a:t>
            </a:r>
            <a:endParaRPr b="0" lang="fr-BE" sz="5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9" name="Picture Placeholder 3" descr="A child with painted hands&#10;&#10;Description automatically generated"/>
          <p:cNvSpPr/>
          <p:nvPr/>
        </p:nvSpPr>
        <p:spPr>
          <a:xfrm>
            <a:off x="5339880" y="0"/>
            <a:ext cx="6851520" cy="6857640"/>
          </a:xfrm>
          <a:custGeom>
            <a:avLst/>
            <a:gdLst>
              <a:gd name="textAreaLeft" fmla="*/ 0 w 6851520"/>
              <a:gd name="textAreaRight" fmla="*/ 6851880 w 6851520"/>
              <a:gd name="textAreaTop" fmla="*/ 0 h 6857640"/>
              <a:gd name="textAreaBottom" fmla="*/ 6858000 h 6857640"/>
              <a:gd name="GluePoint1X" fmla="*/ 1452137 w 6851989"/>
              <a:gd name="GluePoint1Y" fmla="*/ 0 h 6858000"/>
              <a:gd name="GluePoint2X" fmla="*/ 6851989 w 6851989"/>
              <a:gd name="GluePoint2Y" fmla="*/ 0 h 6858000"/>
              <a:gd name="GluePoint3X" fmla="*/ 6851989 w 6851989"/>
              <a:gd name="GluePoint3Y" fmla="*/ 6858000 h 6858000"/>
              <a:gd name="GluePoint4X" fmla="*/ 1452140 w 6851989"/>
              <a:gd name="GluePoint4Y" fmla="*/ 6858000 h 6858000"/>
              <a:gd name="GluePoint5X" fmla="*/ 1399585 w 6851989"/>
              <a:gd name="GluePoint5Y" fmla="*/ 6807893 h 6858000"/>
              <a:gd name="GluePoint6X" fmla="*/ 0 w 6851989"/>
              <a:gd name="GluePoint6Y" fmla="*/ 3428999 h 6858000"/>
              <a:gd name="GluePoint7X" fmla="*/ 1399585 w 6851989"/>
              <a:gd name="GluePoint7Y" fmla="*/ 50105 h 6858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</a:cxnLst>
            <a:rect l="textAreaLeft" t="textAreaTop" r="textAreaRight" b="textAreaBottom"/>
            <a:pathLst>
              <a:path w="6851989" h="6858000">
                <a:moveTo>
                  <a:pt x="1452137" y="0"/>
                </a:moveTo>
                <a:lnTo>
                  <a:pt x="6851989" y="0"/>
                </a:lnTo>
                <a:lnTo>
                  <a:pt x="6851989" y="6858000"/>
                </a:lnTo>
                <a:lnTo>
                  <a:pt x="1452140" y="6858000"/>
                </a:lnTo>
                <a:lnTo>
                  <a:pt x="1399585" y="6807893"/>
                </a:lnTo>
                <a:cubicBezTo>
                  <a:pt x="534849" y="5943159"/>
                  <a:pt x="0" y="4748539"/>
                  <a:pt x="0" y="3428999"/>
                </a:cubicBezTo>
                <a:cubicBezTo>
                  <a:pt x="0" y="2109459"/>
                  <a:pt x="534849" y="914839"/>
                  <a:pt x="1399585" y="50105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/>
          </p:nvPr>
        </p:nvSpPr>
        <p:spPr>
          <a:xfrm>
            <a:off x="514440" y="11815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000" strike="noStrike" u="none">
              <a:solidFill>
                <a:schemeClr val="lt1"/>
              </a:solidFill>
              <a:effectLst/>
              <a:uFillTx/>
              <a:latin typeface="Roboto Condensed"/>
              <a:ea typeface="Roboto Condensed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/>
          </p:nvPr>
        </p:nvSpPr>
        <p:spPr>
          <a:xfrm>
            <a:off x="4311000" y="427860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3080" indent="-34308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en-US" sz="1600" strike="noStrike" u="none">
                <a:solidFill>
                  <a:schemeClr val="accent3"/>
                </a:solidFill>
                <a:effectLst/>
                <a:uFillTx/>
                <a:latin typeface="Roboto Condensed"/>
              </a:rPr>
              <a:t>Nicolas PONS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/>
          </p:nvPr>
        </p:nvSpPr>
        <p:spPr>
          <a:xfrm>
            <a:off x="4311000" y="457416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Retail Europe Deputy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03" name="PlaceHolder 4"/>
          <p:cNvSpPr>
            <a:spLocks noGrp="1"/>
          </p:cNvSpPr>
          <p:nvPr>
            <p:ph/>
          </p:nvPr>
        </p:nvSpPr>
        <p:spPr>
          <a:xfrm>
            <a:off x="4311000" y="4861440"/>
            <a:ext cx="2322360" cy="273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1500" strike="noStrike" u="none">
                <a:solidFill>
                  <a:schemeClr val="lt1"/>
                </a:solidFill>
                <a:effectLst/>
                <a:uFillTx/>
                <a:latin typeface="Roboto Condensed Light"/>
                <a:ea typeface="Roboto Condensed Light"/>
              </a:rPr>
              <a:t>nicolas.pons@circana.com</a:t>
            </a:r>
            <a:endParaRPr b="0" lang="en-US" sz="15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04" name="PlaceHolder 5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186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Speakers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405" name="Espace réservé pour une image  17" descr="Une image contenant Visage humain, personne, habits, col&#10;&#10;Description générée automatiquement"/>
          <p:cNvSpPr/>
          <p:nvPr/>
        </p:nvSpPr>
        <p:spPr>
          <a:xfrm>
            <a:off x="4174200" y="1927080"/>
            <a:ext cx="2094840" cy="2094840"/>
          </a:xfrm>
          <a:custGeom>
            <a:avLst/>
            <a:gdLst>
              <a:gd name="textAreaLeft" fmla="*/ 0 w 2094840"/>
              <a:gd name="textAreaRight" fmla="*/ 2095200 w 2094840"/>
              <a:gd name="textAreaTop" fmla="*/ 0 h 2094840"/>
              <a:gd name="textAreaBottom" fmla="*/ 2095200 h 2094840"/>
              <a:gd name="GluePoint1X" fmla="*/ 1047569 w 2095138"/>
              <a:gd name="GluePoint1Y" fmla="*/ 0 h 2095138"/>
              <a:gd name="GluePoint2X" fmla="*/ 2095138 w 2095138"/>
              <a:gd name="GluePoint2Y" fmla="*/ 1047569 h 2095138"/>
              <a:gd name="GluePoint3X" fmla="*/ 1047569 w 2095138"/>
              <a:gd name="GluePoint3Y" fmla="*/ 2095138 h 2095138"/>
              <a:gd name="GluePoint4X" fmla="*/ 0 w 2095138"/>
              <a:gd name="GluePoint4Y" fmla="*/ 1047569 h 2095138"/>
              <a:gd name="GluePoint5X" fmla="*/ 1047569 w 2095138"/>
              <a:gd name="GluePoint5Y" fmla="*/ 0 h 209513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textAreaLeft" t="textAreaTop" r="textAreaRight" b="textAreaBottom"/>
            <a:pathLst>
              <a:path w="2095138" h="2095138">
                <a:moveTo>
                  <a:pt x="1047569" y="0"/>
                </a:moveTo>
                <a:cubicBezTo>
                  <a:pt x="1626125" y="0"/>
                  <a:pt x="2095138" y="469013"/>
                  <a:pt x="2095138" y="1047569"/>
                </a:cubicBezTo>
                <a:cubicBezTo>
                  <a:pt x="2095138" y="1626125"/>
                  <a:pt x="1626125" y="2095138"/>
                  <a:pt x="1047569" y="2095138"/>
                </a:cubicBezTo>
                <a:cubicBezTo>
                  <a:pt x="469013" y="2095138"/>
                  <a:pt x="0" y="1626125"/>
                  <a:pt x="0" y="1047569"/>
                </a:cubicBezTo>
                <a:cubicBezTo>
                  <a:pt x="0" y="469013"/>
                  <a:pt x="469013" y="0"/>
                  <a:pt x="1047569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Placeholder 16" descr=""/>
          <p:cNvPicPr/>
          <p:nvPr/>
        </p:nvPicPr>
        <p:blipFill>
          <a:blip r:embed="rId1"/>
          <a:stretch/>
        </p:blipFill>
        <p:spPr>
          <a:xfrm>
            <a:off x="0" y="7920"/>
            <a:ext cx="12191760" cy="4531680"/>
          </a:xfrm>
          <a:prstGeom prst="rect">
            <a:avLst/>
          </a:prstGeom>
          <a:noFill/>
          <a:ln w="0">
            <a:noFill/>
          </a:ln>
          <a:effectLst>
            <a:outerShdw algn="r" blurRad="380880" dir="10800000" dist="152280" rotWithShape="0">
              <a:srgbClr val="000000">
                <a:alpha val="10000"/>
              </a:srgbClr>
            </a:outerShdw>
          </a:effectLst>
        </p:spPr>
      </p:pic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46816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Toys &amp; Games market get back to growth +9% in value and even outpace EU average growth rate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27" name="Rectangle: Rounded Corners 6"/>
          <p:cNvSpPr/>
          <p:nvPr/>
        </p:nvSpPr>
        <p:spPr>
          <a:xfrm>
            <a:off x="7979040" y="2788920"/>
            <a:ext cx="3299040" cy="1733400"/>
          </a:xfrm>
          <a:prstGeom prst="rect">
            <a:avLst/>
          </a:prstGeom>
          <a:solidFill>
            <a:schemeClr val="accent3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0840" rIns="60840" tIns="122040" bIns="122040" anchor="ctr">
            <a:normAutofit/>
          </a:bodyPr>
          <a:p>
            <a:pPr algn="ctr" defTabSz="914400">
              <a:lnSpc>
                <a:spcPct val="100000"/>
              </a:lnSpc>
            </a:pPr>
            <a:r>
              <a:rPr b="1" lang="en-US" sz="4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+4%</a:t>
            </a:r>
            <a:endParaRPr b="0" lang="fr-BE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en-US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(17€) 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Rectangle: Rounded Corners 7"/>
          <p:cNvSpPr/>
          <p:nvPr/>
        </p:nvSpPr>
        <p:spPr>
          <a:xfrm>
            <a:off x="4515480" y="2788920"/>
            <a:ext cx="3312720" cy="1733400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0840" rIns="60840" tIns="122040" bIns="122040" anchor="ctr">
            <a:normAutofit/>
          </a:bodyPr>
          <a:p>
            <a:pPr algn="ctr" defTabSz="914400">
              <a:lnSpc>
                <a:spcPct val="100000"/>
              </a:lnSpc>
            </a:pPr>
            <a:r>
              <a:rPr b="1" lang="en-US" sz="44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+5%</a:t>
            </a:r>
            <a:endParaRPr b="0" lang="fr-BE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(</a:t>
            </a:r>
            <a:r>
              <a:rPr b="1" lang="en-US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+4% </a:t>
            </a: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YTD’24 vs 23)</a:t>
            </a:r>
            <a:r>
              <a:rPr b="1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 </a:t>
            </a:r>
            <a:endParaRPr b="0" lang="fr-BE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9" name="Rectangle: Rounded Corners 7"/>
          <p:cNvSpPr/>
          <p:nvPr/>
        </p:nvSpPr>
        <p:spPr>
          <a:xfrm>
            <a:off x="1182600" y="2788920"/>
            <a:ext cx="3199680" cy="1733400"/>
          </a:xfrm>
          <a:prstGeom prst="rect">
            <a:avLst/>
          </a:prstGeom>
          <a:solidFill>
            <a:schemeClr val="tx2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0840" rIns="60840" tIns="122040" bIns="122040" anchor="ctr">
            <a:normAutofit/>
          </a:bodyPr>
          <a:p>
            <a:pPr algn="ctr" defTabSz="914400">
              <a:lnSpc>
                <a:spcPct val="100000"/>
              </a:lnSpc>
            </a:pPr>
            <a:r>
              <a:rPr b="1" lang="en-US" sz="44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+9%</a:t>
            </a:r>
            <a:endParaRPr b="0" lang="fr-BE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(</a:t>
            </a:r>
            <a:r>
              <a:rPr b="1" lang="en-US" sz="20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-1% </a:t>
            </a:r>
            <a:r>
              <a: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YTD’24 vs 23) </a:t>
            </a:r>
            <a:endParaRPr b="0" lang="fr-BE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Rectangle: Rounded Corners 6"/>
          <p:cNvSpPr/>
          <p:nvPr/>
        </p:nvSpPr>
        <p:spPr>
          <a:xfrm>
            <a:off x="7979040" y="4667760"/>
            <a:ext cx="3300480" cy="1252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0840" rIns="60840" tIns="122040" bIns="122040" anchor="ctr">
            <a:normAutofit/>
          </a:bodyPr>
          <a:p>
            <a:pPr algn="ctr" defTabSz="914400">
              <a:lnSpc>
                <a:spcPct val="100000"/>
              </a:lnSpc>
            </a:pPr>
            <a:r>
              <a:rPr b="1" lang="en-US" sz="32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+4%</a:t>
            </a:r>
            <a:endParaRPr b="0" lang="fr-BE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(14€)</a:t>
            </a:r>
            <a:endParaRPr b="0" lang="fr-BE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Rectangle: Rounded Corners 7"/>
          <p:cNvSpPr/>
          <p:nvPr/>
        </p:nvSpPr>
        <p:spPr>
          <a:xfrm>
            <a:off x="1170360" y="4667760"/>
            <a:ext cx="3199680" cy="1252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0840" rIns="60840" tIns="122040" bIns="122040" anchor="ctr">
            <a:normAutofit/>
          </a:bodyPr>
          <a:p>
            <a:pPr algn="ctr" defTabSz="914400">
              <a:lnSpc>
                <a:spcPct val="100000"/>
              </a:lnSpc>
            </a:pPr>
            <a:endParaRPr b="0" lang="fr-BE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en-US" sz="32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+7%</a:t>
            </a:r>
            <a:endParaRPr b="0" lang="fr-BE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Rectangle: Rounded Corners 6"/>
          <p:cNvSpPr/>
          <p:nvPr/>
        </p:nvSpPr>
        <p:spPr>
          <a:xfrm>
            <a:off x="4524480" y="4655880"/>
            <a:ext cx="3300480" cy="1252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60840" rIns="60840" tIns="122040" bIns="122040" anchor="ctr">
            <a:normAutofit/>
          </a:bodyPr>
          <a:p>
            <a:pPr algn="ctr" defTabSz="914400">
              <a:lnSpc>
                <a:spcPct val="100000"/>
              </a:lnSpc>
            </a:pPr>
            <a:r>
              <a:rPr b="1" lang="en-US" sz="32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+3%</a:t>
            </a:r>
            <a:endParaRPr b="0" lang="fr-BE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ZoneTexte 11"/>
          <p:cNvSpPr/>
          <p:nvPr/>
        </p:nvSpPr>
        <p:spPr>
          <a:xfrm>
            <a:off x="1774440" y="2234160"/>
            <a:ext cx="2080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VALUE</a:t>
            </a:r>
            <a:endParaRPr b="0" lang="fr-BE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ZoneTexte 12"/>
          <p:cNvSpPr/>
          <p:nvPr/>
        </p:nvSpPr>
        <p:spPr>
          <a:xfrm>
            <a:off x="5102640" y="2233080"/>
            <a:ext cx="2080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UNIT</a:t>
            </a:r>
            <a:endParaRPr b="0" lang="fr-BE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ZoneTexte 13"/>
          <p:cNvSpPr/>
          <p:nvPr/>
        </p:nvSpPr>
        <p:spPr>
          <a:xfrm>
            <a:off x="8554320" y="2232360"/>
            <a:ext cx="20804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PRICE</a:t>
            </a:r>
            <a:endParaRPr b="0" lang="fr-BE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AutoShape 6"/>
          <p:cNvSpPr/>
          <p:nvPr/>
        </p:nvSpPr>
        <p:spPr>
          <a:xfrm>
            <a:off x="5943600" y="335088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37" name="AutoShape 2"/>
          <p:cNvSpPr/>
          <p:nvPr/>
        </p:nvSpPr>
        <p:spPr>
          <a:xfrm>
            <a:off x="5943600" y="32767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38" name="AutoShape 4"/>
          <p:cNvSpPr/>
          <p:nvPr/>
        </p:nvSpPr>
        <p:spPr>
          <a:xfrm>
            <a:off x="6095880" y="342900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39" name="Picture 57"/>
          <p:cNvSpPr/>
          <p:nvPr/>
        </p:nvSpPr>
        <p:spPr>
          <a:xfrm>
            <a:off x="481320" y="3200400"/>
            <a:ext cx="1097640" cy="605520"/>
          </a:xfrm>
          <a:prstGeom prst="roundRect">
            <a:avLst>
              <a:gd name="adj" fmla="val 5718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Picture 93"/>
          <p:cNvSpPr/>
          <p:nvPr/>
        </p:nvSpPr>
        <p:spPr>
          <a:xfrm>
            <a:off x="459720" y="5046120"/>
            <a:ext cx="1140480" cy="646200"/>
          </a:xfrm>
          <a:prstGeom prst="roundRect">
            <a:avLst>
              <a:gd name="adj" fmla="val 5678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ZoneTexte 2"/>
          <p:cNvSpPr/>
          <p:nvPr/>
        </p:nvSpPr>
        <p:spPr>
          <a:xfrm>
            <a:off x="2316600" y="6221160"/>
            <a:ext cx="3300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fr-FR" sz="14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EU7: NL,BE,FR,UK,SP,IT,GE</a:t>
            </a:r>
            <a:endParaRPr b="0" lang="fr-BE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Espace réservé du texte 4"/>
          <p:cNvSpPr/>
          <p:nvPr/>
        </p:nvSpPr>
        <p:spPr>
          <a:xfrm>
            <a:off x="6506280" y="6074280"/>
            <a:ext cx="48909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Source: Circana | Retail Tracking Service | EU7 | YTD W37 2025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67732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Toys &amp; Games capture all pre-seasonal calendar events!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graphicFrame>
        <p:nvGraphicFramePr>
          <p:cNvPr id="244" name="Graphique 5"/>
          <p:cNvGraphicFramePr/>
          <p:nvPr/>
        </p:nvGraphicFramePr>
        <p:xfrm>
          <a:off x="514440" y="2264040"/>
          <a:ext cx="11472840" cy="386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6502680" y="610956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Source: Circana | Retail Tracking Service | Belgium | YTD W37 2025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46" name="ZoneTexte 6"/>
          <p:cNvSpPr/>
          <p:nvPr/>
        </p:nvSpPr>
        <p:spPr>
          <a:xfrm>
            <a:off x="5195880" y="1464120"/>
            <a:ext cx="21099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Weekly sales €M</a:t>
            </a: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Rectangle 3"/>
          <p:cNvSpPr/>
          <p:nvPr/>
        </p:nvSpPr>
        <p:spPr>
          <a:xfrm>
            <a:off x="6935760" y="2047680"/>
            <a:ext cx="1151640" cy="64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+23%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1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Father day +</a:t>
            </a: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1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Aid el  Kebir</a:t>
            </a: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Rectangle 4"/>
          <p:cNvSpPr/>
          <p:nvPr/>
        </p:nvSpPr>
        <p:spPr>
          <a:xfrm>
            <a:off x="4430520" y="2047680"/>
            <a:ext cx="1151640" cy="64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+6%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1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Easter</a:t>
            </a: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1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(2 weeks )</a:t>
            </a: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Rectangle 7"/>
          <p:cNvSpPr/>
          <p:nvPr/>
        </p:nvSpPr>
        <p:spPr>
          <a:xfrm>
            <a:off x="1498680" y="2059560"/>
            <a:ext cx="1187640" cy="64764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-8%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1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W3-6</a:t>
            </a: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Rectangle 8"/>
          <p:cNvSpPr/>
          <p:nvPr/>
        </p:nvSpPr>
        <p:spPr>
          <a:xfrm>
            <a:off x="8187480" y="2045160"/>
            <a:ext cx="1151640" cy="64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+7%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1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Summer Holidays</a:t>
            </a: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Rectangle 9"/>
          <p:cNvSpPr/>
          <p:nvPr/>
        </p:nvSpPr>
        <p:spPr>
          <a:xfrm>
            <a:off x="10730520" y="2049840"/>
            <a:ext cx="1151640" cy="64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+19%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1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Back to School</a:t>
            </a: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Ellipse 14"/>
          <p:cNvSpPr/>
          <p:nvPr/>
        </p:nvSpPr>
        <p:spPr>
          <a:xfrm>
            <a:off x="4493520" y="2769840"/>
            <a:ext cx="179640" cy="17964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53" name="Ellipse 15"/>
          <p:cNvSpPr/>
          <p:nvPr/>
        </p:nvSpPr>
        <p:spPr>
          <a:xfrm>
            <a:off x="4208760" y="3955680"/>
            <a:ext cx="179640" cy="17964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54" name="Ellipse 16"/>
          <p:cNvSpPr/>
          <p:nvPr/>
        </p:nvSpPr>
        <p:spPr>
          <a:xfrm>
            <a:off x="5105880" y="3543480"/>
            <a:ext cx="179640" cy="179640"/>
          </a:xfrm>
          <a:prstGeom prst="ellipse">
            <a:avLst/>
          </a:prstGeom>
          <a:noFill/>
          <a:ln>
            <a:solidFill>
              <a:srgbClr val="ef2a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55" name="Ellipse 17"/>
          <p:cNvSpPr/>
          <p:nvPr/>
        </p:nvSpPr>
        <p:spPr>
          <a:xfrm>
            <a:off x="5388840" y="2887920"/>
            <a:ext cx="179640" cy="179640"/>
          </a:xfrm>
          <a:prstGeom prst="ellipse">
            <a:avLst/>
          </a:prstGeom>
          <a:noFill/>
          <a:ln>
            <a:solidFill>
              <a:srgbClr val="ef2a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56" name="Rectangle 18"/>
          <p:cNvSpPr/>
          <p:nvPr/>
        </p:nvSpPr>
        <p:spPr>
          <a:xfrm>
            <a:off x="5657040" y="2050920"/>
            <a:ext cx="1151640" cy="64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+18%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1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Mother day</a:t>
            </a:r>
            <a:endParaRPr b="0" lang="fr-BE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7" name="Rectangle 19"/>
          <p:cNvSpPr/>
          <p:nvPr/>
        </p:nvSpPr>
        <p:spPr>
          <a:xfrm>
            <a:off x="9464040" y="2047680"/>
            <a:ext cx="1151640" cy="64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+16%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2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Summer Holidays W2 </a:t>
            </a:r>
            <a:endParaRPr b="0" lang="fr-BE" sz="1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664164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US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Top Toys &amp; Games tailwinds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/>
          </p:nvPr>
        </p:nvSpPr>
        <p:spPr>
          <a:xfrm>
            <a:off x="514440" y="1181520"/>
            <a:ext cx="600228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GB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Last year market boosters continue to drive Toys &amp; Games industry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cxnSp>
        <p:nvCxnSpPr>
          <p:cNvPr id="260" name="Straight Connector 15"/>
          <p:cNvCxnSpPr/>
          <p:nvPr/>
        </p:nvCxnSpPr>
        <p:spPr>
          <a:xfrm>
            <a:off x="2427120" y="2372040"/>
            <a:ext cx="360" cy="2905200"/>
          </a:xfrm>
          <a:prstGeom prst="straightConnector1">
            <a:avLst/>
          </a:prstGeom>
          <a:ln>
            <a:solidFill>
              <a:srgbClr val="8e908f"/>
            </a:solidFill>
          </a:ln>
        </p:spPr>
      </p:cxnSp>
      <p:cxnSp>
        <p:nvCxnSpPr>
          <p:cNvPr id="261" name="Straight Connector 17"/>
          <p:cNvCxnSpPr/>
          <p:nvPr/>
        </p:nvCxnSpPr>
        <p:spPr>
          <a:xfrm>
            <a:off x="4439520" y="2404800"/>
            <a:ext cx="360" cy="2872440"/>
          </a:xfrm>
          <a:prstGeom prst="straightConnector1">
            <a:avLst/>
          </a:prstGeom>
          <a:ln>
            <a:solidFill>
              <a:srgbClr val="8e908f"/>
            </a:solidFill>
          </a:ln>
        </p:spPr>
      </p:cxnSp>
      <p:sp>
        <p:nvSpPr>
          <p:cNvPr id="262" name="TextBox 21"/>
          <p:cNvSpPr/>
          <p:nvPr/>
        </p:nvSpPr>
        <p:spPr>
          <a:xfrm>
            <a:off x="514440" y="3072600"/>
            <a:ext cx="190440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5400" strike="noStrike" u="none">
                <a:solidFill>
                  <a:schemeClr val="accent3"/>
                </a:solidFill>
                <a:effectLst/>
                <a:uFillTx/>
                <a:latin typeface="Roboto Condensed"/>
              </a:rPr>
              <a:t>45/</a:t>
            </a:r>
            <a:r>
              <a:rPr b="1" lang="fr-FR" sz="4000" strike="noStrike" u="none">
                <a:solidFill>
                  <a:schemeClr val="accent3"/>
                </a:solidFill>
                <a:effectLst/>
                <a:uFillTx/>
                <a:latin typeface="Roboto Condensed"/>
              </a:rPr>
              <a:t>100</a:t>
            </a:r>
            <a:endParaRPr b="0" lang="fr-BE" sz="4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Box 3"/>
          <p:cNvSpPr/>
          <p:nvPr/>
        </p:nvSpPr>
        <p:spPr>
          <a:xfrm>
            <a:off x="504000" y="4155480"/>
            <a:ext cx="1765800" cy="116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Top 100 items sold in value  are for Kidults</a:t>
            </a: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Box 7"/>
          <p:cNvSpPr/>
          <p:nvPr/>
        </p:nvSpPr>
        <p:spPr>
          <a:xfrm>
            <a:off x="4550400" y="4160520"/>
            <a:ext cx="1765800" cy="73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Pokemon, Beyblade, One Piece, Yu-Gi-Oh</a:t>
            </a: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etc</a:t>
            </a: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5" name="Rectangle: Rounded Corners 9"/>
          <p:cNvSpPr/>
          <p:nvPr/>
        </p:nvSpPr>
        <p:spPr>
          <a:xfrm>
            <a:off x="613440" y="2417760"/>
            <a:ext cx="1692000" cy="637200"/>
          </a:xfrm>
          <a:prstGeom prst="roundRect">
            <a:avLst>
              <a:gd name="adj" fmla="val 10636"/>
            </a:avLst>
          </a:prstGeom>
          <a:solidFill>
            <a:schemeClr val="accent3"/>
          </a:solidFill>
          <a:ln w="2222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0" rIns="0" tIns="0" bIns="0" anchor="ctr">
            <a:noAutofit/>
          </a:bodyPr>
          <a:p>
            <a:pPr algn="ctr" defTabSz="60948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ffffff"/>
                </a:solidFill>
                <a:effectLst/>
                <a:uFillTx/>
                <a:latin typeface="Roboto Condensed"/>
              </a:rPr>
              <a:t>Kidults</a:t>
            </a: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66" name="Straight Connector 33"/>
          <p:cNvCxnSpPr/>
          <p:nvPr/>
        </p:nvCxnSpPr>
        <p:spPr>
          <a:xfrm>
            <a:off x="717840" y="4137840"/>
            <a:ext cx="1338840" cy="360"/>
          </a:xfrm>
          <a:prstGeom prst="straightConnector1">
            <a:avLst/>
          </a:prstGeom>
          <a:ln>
            <a:solidFill>
              <a:srgbClr val="bfbfbf"/>
            </a:solidFill>
          </a:ln>
        </p:spPr>
      </p:cxnSp>
      <p:sp>
        <p:nvSpPr>
          <p:cNvPr id="267" name="Rectangle: Rounded Corners 9"/>
          <p:cNvSpPr/>
          <p:nvPr/>
        </p:nvSpPr>
        <p:spPr>
          <a:xfrm>
            <a:off x="2544120" y="2432160"/>
            <a:ext cx="1795680" cy="637200"/>
          </a:xfrm>
          <a:prstGeom prst="roundRect">
            <a:avLst>
              <a:gd name="adj" fmla="val 10636"/>
            </a:avLst>
          </a:prstGeom>
          <a:solidFill>
            <a:schemeClr val="accent3"/>
          </a:solidFill>
          <a:ln w="2222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0" rIns="0" tIns="0" bIns="0" anchor="ctr">
            <a:noAutofit/>
          </a:bodyPr>
          <a:p>
            <a:pPr algn="ctr" defTabSz="60948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ffffff"/>
                </a:solidFill>
                <a:effectLst/>
                <a:uFillTx/>
                <a:latin typeface="Roboto Condensed"/>
              </a:rPr>
              <a:t>Collectibles</a:t>
            </a: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Rectangle: Rounded Corners 9"/>
          <p:cNvSpPr/>
          <p:nvPr/>
        </p:nvSpPr>
        <p:spPr>
          <a:xfrm>
            <a:off x="4576320" y="2434680"/>
            <a:ext cx="1701000" cy="637200"/>
          </a:xfrm>
          <a:prstGeom prst="roundRect">
            <a:avLst>
              <a:gd name="adj" fmla="val 10636"/>
            </a:avLst>
          </a:prstGeom>
          <a:solidFill>
            <a:schemeClr val="accent3"/>
          </a:solidFill>
          <a:ln w="2222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0" rIns="0" tIns="0" bIns="0" anchor="ctr">
            <a:noAutofit/>
          </a:bodyPr>
          <a:p>
            <a:pPr algn="ctr" defTabSz="609480">
              <a:lnSpc>
                <a:spcPct val="100000"/>
              </a:lnSpc>
              <a:tabLst>
                <a:tab algn="l" pos="0"/>
              </a:tabLst>
            </a:pPr>
            <a:r>
              <a:rPr b="0" lang="en-US" sz="2400" strike="noStrike" u="none">
                <a:solidFill>
                  <a:srgbClr val="ffffff"/>
                </a:solidFill>
                <a:effectLst/>
                <a:uFillTx/>
                <a:latin typeface="Roboto Condensed"/>
              </a:rPr>
              <a:t>Manga</a:t>
            </a:r>
            <a:endParaRPr b="0" lang="fr-BE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Box 21"/>
          <p:cNvSpPr/>
          <p:nvPr/>
        </p:nvSpPr>
        <p:spPr>
          <a:xfrm>
            <a:off x="2608920" y="3088080"/>
            <a:ext cx="165744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5400" strike="noStrike" u="none">
                <a:solidFill>
                  <a:schemeClr val="accent3"/>
                </a:solidFill>
                <a:effectLst/>
                <a:uFillTx/>
                <a:latin typeface="Roboto Condensed"/>
              </a:rPr>
              <a:t>+38%</a:t>
            </a:r>
            <a:endParaRPr b="0" lang="fr-BE" sz="5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0" name="TextBox 21"/>
          <p:cNvSpPr/>
          <p:nvPr/>
        </p:nvSpPr>
        <p:spPr>
          <a:xfrm>
            <a:off x="4657320" y="3120480"/>
            <a:ext cx="165744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fr-FR" sz="5400" strike="noStrike" u="none">
                <a:solidFill>
                  <a:schemeClr val="accent3"/>
                </a:solidFill>
                <a:effectLst/>
                <a:uFillTx/>
                <a:latin typeface="Roboto Condensed"/>
              </a:rPr>
              <a:t>+79</a:t>
            </a:r>
            <a:r>
              <a:rPr b="1" lang="en-US" sz="5400" strike="noStrike" u="none">
                <a:solidFill>
                  <a:schemeClr val="accent3"/>
                </a:solidFill>
                <a:effectLst/>
                <a:uFillTx/>
                <a:latin typeface="Roboto Condensed"/>
              </a:rPr>
              <a:t>%</a:t>
            </a:r>
            <a:endParaRPr b="0" lang="fr-BE" sz="5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271" name="Straight Connector 33"/>
          <p:cNvCxnSpPr/>
          <p:nvPr/>
        </p:nvCxnSpPr>
        <p:spPr>
          <a:xfrm>
            <a:off x="2762640" y="4137840"/>
            <a:ext cx="1338840" cy="360"/>
          </a:xfrm>
          <a:prstGeom prst="straightConnector1">
            <a:avLst/>
          </a:prstGeom>
          <a:ln>
            <a:solidFill>
              <a:srgbClr val="bfbfbf"/>
            </a:solidFill>
          </a:ln>
        </p:spPr>
      </p:cxnSp>
      <p:cxnSp>
        <p:nvCxnSpPr>
          <p:cNvPr id="272" name="Straight Connector 33"/>
          <p:cNvCxnSpPr/>
          <p:nvPr/>
        </p:nvCxnSpPr>
        <p:spPr>
          <a:xfrm>
            <a:off x="4695840" y="4137840"/>
            <a:ext cx="1338840" cy="360"/>
          </a:xfrm>
          <a:prstGeom prst="straightConnector1">
            <a:avLst/>
          </a:prstGeom>
          <a:ln>
            <a:solidFill>
              <a:srgbClr val="bfbfbf"/>
            </a:solidFill>
          </a:ln>
        </p:spPr>
      </p:cxnSp>
      <p:sp>
        <p:nvSpPr>
          <p:cNvPr id="273" name="TextBox 3"/>
          <p:cNvSpPr/>
          <p:nvPr/>
        </p:nvSpPr>
        <p:spPr>
          <a:xfrm>
            <a:off x="2548800" y="4137840"/>
            <a:ext cx="176580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en-US" sz="14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Pokemon, Funko Pop!, LEGO minifigurines etc</a:t>
            </a: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/>
          </p:nvPr>
        </p:nvSpPr>
        <p:spPr>
          <a:xfrm>
            <a:off x="6516720" y="598716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Source: Circana | Retail Tracking Service | Belgium | YTD W37 2025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75" name="Espace réservé pour une image  26" descr="Une image contenant habits, personne, chaussures, escaliers&#10;&#10;Le contenu généré par l’IA peut être incorrect."/>
          <p:cNvSpPr/>
          <p:nvPr/>
        </p:nvSpPr>
        <p:spPr>
          <a:xfrm>
            <a:off x="6600960" y="0"/>
            <a:ext cx="5590800" cy="5608440"/>
          </a:xfrm>
          <a:custGeom>
            <a:avLst/>
            <a:gdLst>
              <a:gd name="textAreaLeft" fmla="*/ 0 w 5590800"/>
              <a:gd name="textAreaRight" fmla="*/ 5591160 w 5590800"/>
              <a:gd name="textAreaTop" fmla="*/ 0 h 5608440"/>
              <a:gd name="textAreaBottom" fmla="*/ 5608800 h 5608440"/>
              <a:gd name="GluePoint1X" fmla="*/ 1650238 w 5591107"/>
              <a:gd name="GluePoint1Y" fmla="*/ 0 h 5608639"/>
              <a:gd name="GluePoint2X" fmla="*/ 4266282 w 5591107"/>
              <a:gd name="GluePoint2Y" fmla="*/ 0 h 5608639"/>
              <a:gd name="GluePoint3X" fmla="*/ 4368342 w 5591107"/>
              <a:gd name="GluePoint3Y" fmla="*/ 49165 h 5608639"/>
              <a:gd name="GluePoint4X" fmla="*/ 5584674 w 5591107"/>
              <a:gd name="GluePoint4Y" fmla="*/ 1287709 h 5608639"/>
              <a:gd name="GluePoint5X" fmla="*/ 5591107 w 5591107"/>
              <a:gd name="GluePoint5Y" fmla="*/ 1301166 h 5608639"/>
              <a:gd name="GluePoint6X" fmla="*/ 5591107 w 5591107"/>
              <a:gd name="GluePoint6Y" fmla="*/ 3994795 h 5608639"/>
              <a:gd name="GluePoint7X" fmla="*/ 5559474 w 5591107"/>
              <a:gd name="GluePoint7Y" fmla="*/ 4060462 h 5608639"/>
              <a:gd name="GluePoint8X" fmla="*/ 2958260 w 5591107"/>
              <a:gd name="GluePoint8Y" fmla="*/ 5608639 h 5608639"/>
              <a:gd name="GluePoint9X" fmla="*/ 0 w 5591107"/>
              <a:gd name="GluePoint9Y" fmla="*/ 2650379 h 5608639"/>
              <a:gd name="GluePoint10X" fmla="*/ 1548178 w 5591107"/>
              <a:gd name="GluePoint10Y" fmla="*/ 49165 h 560863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</a:cxnLst>
            <a:rect l="textAreaLeft" t="textAreaTop" r="textAreaRight" b="textAreaBottom"/>
            <a:pathLst>
              <a:path w="5591107" h="5608639">
                <a:moveTo>
                  <a:pt x="1650238" y="0"/>
                </a:moveTo>
                <a:lnTo>
                  <a:pt x="4266282" y="0"/>
                </a:lnTo>
                <a:lnTo>
                  <a:pt x="4368342" y="49165"/>
                </a:lnTo>
                <a:cubicBezTo>
                  <a:pt x="4887060" y="330949"/>
                  <a:pt x="5312073" y="763367"/>
                  <a:pt x="5584674" y="1287709"/>
                </a:cubicBezTo>
                <a:lnTo>
                  <a:pt x="5591107" y="1301166"/>
                </a:lnTo>
                <a:lnTo>
                  <a:pt x="5591107" y="3994795"/>
                </a:lnTo>
                <a:lnTo>
                  <a:pt x="5559474" y="4060462"/>
                </a:lnTo>
                <a:cubicBezTo>
                  <a:pt x="5058524" y="4982626"/>
                  <a:pt x="4081499" y="5608639"/>
                  <a:pt x="2958260" y="5608639"/>
                </a:cubicBezTo>
                <a:cubicBezTo>
                  <a:pt x="1324458" y="5608639"/>
                  <a:pt x="0" y="4284181"/>
                  <a:pt x="0" y="2650379"/>
                </a:cubicBezTo>
                <a:cubicBezTo>
                  <a:pt x="0" y="1527140"/>
                  <a:pt x="626014" y="550115"/>
                  <a:pt x="1548178" y="49165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Espace réservé pour une image  10" descr="Une image contenant habits, Visage humain, haut-parleur, mégaphone&#10;&#10;Description générée automatiquement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</p:pic>
      <p:sp>
        <p:nvSpPr>
          <p:cNvPr id="277" name="Rectangle 30"/>
          <p:cNvSpPr/>
          <p:nvPr/>
        </p:nvSpPr>
        <p:spPr>
          <a:xfrm>
            <a:off x="0" y="0"/>
            <a:ext cx="6501960" cy="685764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50000">
                <a:srgbClr val="ffffff"/>
              </a:gs>
              <a:gs pos="90000">
                <a:srgbClr val="ffffff">
                  <a:alpha val="61000"/>
                </a:srgbClr>
              </a:gs>
              <a:gs pos="100000">
                <a:srgbClr val="ffffff">
                  <a:alpha val="0"/>
                </a:srgbClr>
              </a:gs>
            </a:gsLst>
            <a:lin ang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350" strike="noStrike" u="none">
              <a:solidFill>
                <a:schemeClr val="dk2"/>
              </a:solidFill>
              <a:effectLst/>
              <a:uFillTx/>
              <a:latin typeface="Roboto Condensed"/>
            </a:endParaRPr>
          </a:p>
        </p:txBody>
      </p:sp>
      <p:sp>
        <p:nvSpPr>
          <p:cNvPr id="278" name="PlaceHolder 1"/>
          <p:cNvSpPr>
            <a:spLocks noGrp="1"/>
          </p:cNvSpPr>
          <p:nvPr>
            <p:ph/>
          </p:nvPr>
        </p:nvSpPr>
        <p:spPr>
          <a:xfrm>
            <a:off x="6502320" y="6277320"/>
            <a:ext cx="4916520" cy="21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279" name="Picture 3" descr=""/>
          <p:cNvPicPr/>
          <p:nvPr/>
        </p:nvPicPr>
        <p:blipFill>
          <a:blip r:embed="rId2"/>
          <a:stretch/>
        </p:blipFill>
        <p:spPr>
          <a:xfrm>
            <a:off x="345960" y="5947200"/>
            <a:ext cx="1673640" cy="68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0" name="PlaceHolder 2"/>
          <p:cNvSpPr>
            <a:spLocks noGrp="1"/>
          </p:cNvSpPr>
          <p:nvPr>
            <p:ph type="title"/>
          </p:nvPr>
        </p:nvSpPr>
        <p:spPr>
          <a:xfrm>
            <a:off x="520200" y="586080"/>
            <a:ext cx="11126880" cy="85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 Attractivity through newness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graphicFrame>
        <p:nvGraphicFramePr>
          <p:cNvPr id="281" name="Espace réservé du graphique 23"/>
          <p:cNvGraphicFramePr/>
          <p:nvPr/>
        </p:nvGraphicFramePr>
        <p:xfrm>
          <a:off x="520560" y="2455920"/>
          <a:ext cx="519084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2" name="Oval 15"/>
          <p:cNvSpPr/>
          <p:nvPr/>
        </p:nvSpPr>
        <p:spPr>
          <a:xfrm>
            <a:off x="5135400" y="3863880"/>
            <a:ext cx="1680480" cy="16804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3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+89%</a:t>
            </a:r>
            <a:endParaRPr b="0" lang="fr-BE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Roboto Condensed"/>
              </a:rPr>
              <a:t>YoY</a:t>
            </a:r>
            <a:endParaRPr b="0" lang="fr-BE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83" name="Group 152"/>
          <p:cNvGrpSpPr/>
          <p:nvPr/>
        </p:nvGrpSpPr>
        <p:grpSpPr>
          <a:xfrm>
            <a:off x="6124680" y="3501000"/>
            <a:ext cx="854280" cy="854280"/>
            <a:chOff x="6124680" y="3501000"/>
            <a:chExt cx="854280" cy="854280"/>
          </a:xfrm>
        </p:grpSpPr>
        <p:sp>
          <p:nvSpPr>
            <p:cNvPr id="284" name="Finance 2"/>
            <p:cNvSpPr/>
            <p:nvPr/>
          </p:nvSpPr>
          <p:spPr>
            <a:xfrm>
              <a:off x="6124680" y="3501000"/>
              <a:ext cx="854280" cy="854280"/>
            </a:xfrm>
            <a:prstGeom prst="ellipse">
              <a:avLst/>
            </a:prstGeom>
            <a:gradFill rotWithShape="0">
              <a:gsLst>
                <a:gs pos="5000">
                  <a:srgbClr val="ff9971"/>
                </a:gs>
                <a:gs pos="21000">
                  <a:srgbClr val="f75f75"/>
                </a:gs>
                <a:gs pos="35000">
                  <a:srgbClr val="d94b7d"/>
                </a:gs>
                <a:gs pos="53000">
                  <a:srgbClr val="bd3884"/>
                </a:gs>
                <a:gs pos="70000">
                  <a:srgbClr val="964894"/>
                </a:gs>
                <a:gs pos="84000">
                  <a:srgbClr val="8b57a8"/>
                </a:gs>
                <a:gs pos="100000">
                  <a:srgbClr val="7a4c93"/>
                </a:gs>
              </a:gsLst>
              <a:lin ang="744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2800" strike="noStrike" u="none">
                <a:solidFill>
                  <a:schemeClr val="lt1"/>
                </a:solidFill>
                <a:effectLst/>
                <a:uFillTx/>
                <a:latin typeface="Roboto Condensed"/>
              </a:endParaRPr>
            </a:p>
          </p:txBody>
        </p:sp>
        <p:sp>
          <p:nvSpPr>
            <p:cNvPr id="285" name="Freeform 28"/>
            <p:cNvSpPr/>
            <p:nvPr/>
          </p:nvSpPr>
          <p:spPr>
            <a:xfrm>
              <a:off x="6322320" y="3708720"/>
              <a:ext cx="453600" cy="453600"/>
            </a:xfrm>
            <a:custGeom>
              <a:avLst/>
              <a:gdLst>
                <a:gd name="textAreaLeft" fmla="*/ 0 w 453600"/>
                <a:gd name="textAreaRight" fmla="*/ 453960 w 453600"/>
                <a:gd name="textAreaTop" fmla="*/ 0 h 453600"/>
                <a:gd name="textAreaBottom" fmla="*/ 453960 h 453600"/>
                <a:gd name="GluePoint1X" fmla="*/ 521 w 1041"/>
                <a:gd name="GluePoint1Y" fmla="*/ 0 h 1041"/>
                <a:gd name="GluePoint2X" fmla="*/ 0 w 1041"/>
                <a:gd name="GluePoint2Y" fmla="*/ 520 h 1041"/>
                <a:gd name="GluePoint3X" fmla="*/ 521 w 1041"/>
                <a:gd name="GluePoint3Y" fmla="*/ 1041 h 1041"/>
                <a:gd name="GluePoint4X" fmla="*/ 1041 w 1041"/>
                <a:gd name="GluePoint4Y" fmla="*/ 520 h 1041"/>
                <a:gd name="GluePoint5X" fmla="*/ 521 w 1041"/>
                <a:gd name="GluePoint5Y" fmla="*/ 0 h 1041"/>
                <a:gd name="GluePoint6X" fmla="*/ 192 w 1041"/>
                <a:gd name="GluePoint6Y" fmla="*/ 678 h 1041"/>
                <a:gd name="GluePoint7X" fmla="*/ 357 w 1041"/>
                <a:gd name="GluePoint7Y" fmla="*/ 485 h 1041"/>
                <a:gd name="GluePoint8X" fmla="*/ 521 w 1041"/>
                <a:gd name="GluePoint8Y" fmla="*/ 293 h 1041"/>
                <a:gd name="GluePoint9X" fmla="*/ 685 w 1041"/>
                <a:gd name="GluePoint9Y" fmla="*/ 485 h 1041"/>
                <a:gd name="GluePoint10X" fmla="*/ 849 w 1041"/>
                <a:gd name="GluePoint10Y" fmla="*/ 678 h 1041"/>
                <a:gd name="GluePoint11X" fmla="*/ 192 w 1041"/>
                <a:gd name="GluePoint11Y" fmla="*/ 678 h 104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</a:cxnLst>
              <a:rect l="textAreaLeft" t="textAreaTop" r="textAreaRight" b="textAreaBottom"/>
              <a:pathLst>
                <a:path w="1041" h="1041">
                  <a:moveTo>
                    <a:pt x="521" y="0"/>
                  </a:moveTo>
                  <a:cubicBezTo>
                    <a:pt x="233" y="0"/>
                    <a:pt x="0" y="233"/>
                    <a:pt x="0" y="520"/>
                  </a:cubicBezTo>
                  <a:cubicBezTo>
                    <a:pt x="0" y="808"/>
                    <a:pt x="233" y="1041"/>
                    <a:pt x="521" y="1041"/>
                  </a:cubicBezTo>
                  <a:cubicBezTo>
                    <a:pt x="808" y="1041"/>
                    <a:pt x="1041" y="808"/>
                    <a:pt x="1041" y="520"/>
                  </a:cubicBezTo>
                  <a:cubicBezTo>
                    <a:pt x="1041" y="233"/>
                    <a:pt x="808" y="0"/>
                    <a:pt x="521" y="0"/>
                  </a:cubicBezTo>
                  <a:close/>
                  <a:moveTo>
                    <a:pt x="192" y="678"/>
                  </a:moveTo>
                  <a:cubicBezTo>
                    <a:pt x="357" y="485"/>
                    <a:pt x="357" y="485"/>
                    <a:pt x="357" y="485"/>
                  </a:cubicBezTo>
                  <a:cubicBezTo>
                    <a:pt x="521" y="293"/>
                    <a:pt x="521" y="293"/>
                    <a:pt x="521" y="293"/>
                  </a:cubicBezTo>
                  <a:cubicBezTo>
                    <a:pt x="685" y="485"/>
                    <a:pt x="685" y="485"/>
                    <a:pt x="685" y="485"/>
                  </a:cubicBezTo>
                  <a:cubicBezTo>
                    <a:pt x="849" y="678"/>
                    <a:pt x="849" y="678"/>
                    <a:pt x="849" y="678"/>
                  </a:cubicBezTo>
                  <a:lnTo>
                    <a:pt x="192" y="67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en-US" sz="2800" strike="noStrike" u="none">
                <a:solidFill>
                  <a:schemeClr val="dk1"/>
                </a:solidFill>
                <a:effectLst/>
                <a:uFillTx/>
                <a:latin typeface="Roboto Condensed"/>
              </a:endParaRPr>
            </a:p>
          </p:txBody>
        </p:sp>
      </p:grpSp>
      <p:sp>
        <p:nvSpPr>
          <p:cNvPr id="286" name="PlaceHolder 3"/>
          <p:cNvSpPr>
            <a:spLocks noGrp="1"/>
          </p:cNvSpPr>
          <p:nvPr>
            <p:ph/>
          </p:nvPr>
        </p:nvSpPr>
        <p:spPr>
          <a:xfrm>
            <a:off x="544680" y="1240920"/>
            <a:ext cx="6501960" cy="3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  <a:ea typeface="Roboto Condensed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/>
          </p:nvPr>
        </p:nvSpPr>
        <p:spPr>
          <a:xfrm>
            <a:off x="4103640" y="6066000"/>
            <a:ext cx="7314840" cy="16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Source: Circana | Retail Tracking Service | Belgium | YTD W37 2025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Espace réservé pour une image  4" descr="Une image contenant nounours, jouet, ours en peluche, ours&#10;&#10;Description générée automatiquement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</p:pic>
      <p:sp>
        <p:nvSpPr>
          <p:cNvPr id="289" name="Oval 15"/>
          <p:cNvSpPr/>
          <p:nvPr/>
        </p:nvSpPr>
        <p:spPr>
          <a:xfrm>
            <a:off x="5135400" y="3863880"/>
            <a:ext cx="1680480" cy="16804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3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+19%</a:t>
            </a:r>
            <a:endParaRPr b="0" lang="fr-BE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FR" sz="18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YoY</a:t>
            </a:r>
            <a:endParaRPr b="0" lang="fr-BE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90" name="Group 152"/>
          <p:cNvGrpSpPr/>
          <p:nvPr/>
        </p:nvGrpSpPr>
        <p:grpSpPr>
          <a:xfrm>
            <a:off x="6124680" y="3501000"/>
            <a:ext cx="854280" cy="854280"/>
            <a:chOff x="6124680" y="3501000"/>
            <a:chExt cx="854280" cy="854280"/>
          </a:xfrm>
        </p:grpSpPr>
        <p:sp>
          <p:nvSpPr>
            <p:cNvPr id="291" name="Finance 2"/>
            <p:cNvSpPr/>
            <p:nvPr/>
          </p:nvSpPr>
          <p:spPr>
            <a:xfrm>
              <a:off x="6124680" y="3501000"/>
              <a:ext cx="854280" cy="854280"/>
            </a:xfrm>
            <a:prstGeom prst="ellipse">
              <a:avLst/>
            </a:prstGeom>
            <a:gradFill rotWithShape="0">
              <a:gsLst>
                <a:gs pos="5000">
                  <a:srgbClr val="ff9971"/>
                </a:gs>
                <a:gs pos="21000">
                  <a:srgbClr val="f75f75"/>
                </a:gs>
                <a:gs pos="35000">
                  <a:srgbClr val="d94b7d"/>
                </a:gs>
                <a:gs pos="53000">
                  <a:srgbClr val="bd3884"/>
                </a:gs>
                <a:gs pos="70000">
                  <a:srgbClr val="964894"/>
                </a:gs>
                <a:gs pos="84000">
                  <a:srgbClr val="8b57a8"/>
                </a:gs>
                <a:gs pos="100000">
                  <a:srgbClr val="7a4c93"/>
                </a:gs>
              </a:gsLst>
              <a:lin ang="744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2800" strike="noStrike" u="none">
                <a:solidFill>
                  <a:schemeClr val="lt1"/>
                </a:solidFill>
                <a:effectLst/>
                <a:uFillTx/>
                <a:latin typeface="Roboto Condensed"/>
              </a:endParaRPr>
            </a:p>
          </p:txBody>
        </p:sp>
        <p:sp>
          <p:nvSpPr>
            <p:cNvPr id="292" name="Freeform 28"/>
            <p:cNvSpPr/>
            <p:nvPr/>
          </p:nvSpPr>
          <p:spPr>
            <a:xfrm>
              <a:off x="6322320" y="3708720"/>
              <a:ext cx="453600" cy="453600"/>
            </a:xfrm>
            <a:custGeom>
              <a:avLst/>
              <a:gdLst>
                <a:gd name="textAreaLeft" fmla="*/ 0 w 453600"/>
                <a:gd name="textAreaRight" fmla="*/ 453960 w 453600"/>
                <a:gd name="textAreaTop" fmla="*/ 0 h 453600"/>
                <a:gd name="textAreaBottom" fmla="*/ 453960 h 453600"/>
                <a:gd name="GluePoint1X" fmla="*/ 521 w 1041"/>
                <a:gd name="GluePoint1Y" fmla="*/ 0 h 1041"/>
                <a:gd name="GluePoint2X" fmla="*/ 0 w 1041"/>
                <a:gd name="GluePoint2Y" fmla="*/ 520 h 1041"/>
                <a:gd name="GluePoint3X" fmla="*/ 521 w 1041"/>
                <a:gd name="GluePoint3Y" fmla="*/ 1041 h 1041"/>
                <a:gd name="GluePoint4X" fmla="*/ 1041 w 1041"/>
                <a:gd name="GluePoint4Y" fmla="*/ 520 h 1041"/>
                <a:gd name="GluePoint5X" fmla="*/ 521 w 1041"/>
                <a:gd name="GluePoint5Y" fmla="*/ 0 h 1041"/>
                <a:gd name="GluePoint6X" fmla="*/ 192 w 1041"/>
                <a:gd name="GluePoint6Y" fmla="*/ 678 h 1041"/>
                <a:gd name="GluePoint7X" fmla="*/ 357 w 1041"/>
                <a:gd name="GluePoint7Y" fmla="*/ 485 h 1041"/>
                <a:gd name="GluePoint8X" fmla="*/ 521 w 1041"/>
                <a:gd name="GluePoint8Y" fmla="*/ 293 h 1041"/>
                <a:gd name="GluePoint9X" fmla="*/ 685 w 1041"/>
                <a:gd name="GluePoint9Y" fmla="*/ 485 h 1041"/>
                <a:gd name="GluePoint10X" fmla="*/ 849 w 1041"/>
                <a:gd name="GluePoint10Y" fmla="*/ 678 h 1041"/>
                <a:gd name="GluePoint11X" fmla="*/ 192 w 1041"/>
                <a:gd name="GluePoint11Y" fmla="*/ 678 h 104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</a:cxnLst>
              <a:rect l="textAreaLeft" t="textAreaTop" r="textAreaRight" b="textAreaBottom"/>
              <a:pathLst>
                <a:path w="1041" h="1041">
                  <a:moveTo>
                    <a:pt x="521" y="0"/>
                  </a:moveTo>
                  <a:cubicBezTo>
                    <a:pt x="233" y="0"/>
                    <a:pt x="0" y="233"/>
                    <a:pt x="0" y="520"/>
                  </a:cubicBezTo>
                  <a:cubicBezTo>
                    <a:pt x="0" y="808"/>
                    <a:pt x="233" y="1041"/>
                    <a:pt x="521" y="1041"/>
                  </a:cubicBezTo>
                  <a:cubicBezTo>
                    <a:pt x="808" y="1041"/>
                    <a:pt x="1041" y="808"/>
                    <a:pt x="1041" y="520"/>
                  </a:cubicBezTo>
                  <a:cubicBezTo>
                    <a:pt x="1041" y="233"/>
                    <a:pt x="808" y="0"/>
                    <a:pt x="521" y="0"/>
                  </a:cubicBezTo>
                  <a:close/>
                  <a:moveTo>
                    <a:pt x="192" y="678"/>
                  </a:moveTo>
                  <a:cubicBezTo>
                    <a:pt x="357" y="485"/>
                    <a:pt x="357" y="485"/>
                    <a:pt x="357" y="485"/>
                  </a:cubicBezTo>
                  <a:cubicBezTo>
                    <a:pt x="521" y="293"/>
                    <a:pt x="521" y="293"/>
                    <a:pt x="521" y="293"/>
                  </a:cubicBezTo>
                  <a:cubicBezTo>
                    <a:pt x="685" y="485"/>
                    <a:pt x="685" y="485"/>
                    <a:pt x="685" y="485"/>
                  </a:cubicBezTo>
                  <a:cubicBezTo>
                    <a:pt x="849" y="678"/>
                    <a:pt x="849" y="678"/>
                    <a:pt x="849" y="678"/>
                  </a:cubicBezTo>
                  <a:lnTo>
                    <a:pt x="192" y="67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en-US" sz="2800" strike="noStrike" u="none">
                <a:solidFill>
                  <a:schemeClr val="dk1"/>
                </a:solidFill>
                <a:effectLst/>
                <a:uFillTx/>
                <a:latin typeface="Roboto Condensed"/>
              </a:endParaRPr>
            </a:p>
          </p:txBody>
        </p:sp>
      </p:grpSp>
      <p:sp>
        <p:nvSpPr>
          <p:cNvPr id="293" name="PlaceHolder 1"/>
          <p:cNvSpPr>
            <a:spLocks noGrp="1"/>
          </p:cNvSpPr>
          <p:nvPr>
            <p:ph/>
          </p:nvPr>
        </p:nvSpPr>
        <p:spPr>
          <a:xfrm>
            <a:off x="6479280" y="1181880"/>
            <a:ext cx="5192280" cy="779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Still potential 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/>
          </p:nvPr>
        </p:nvSpPr>
        <p:spPr>
          <a:xfrm>
            <a:off x="6502320" y="6277320"/>
            <a:ext cx="4916520" cy="21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Circana, LLC  |  Proprietary and confidential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/>
          </p:nvPr>
        </p:nvSpPr>
        <p:spPr>
          <a:xfrm>
            <a:off x="4104000" y="6065280"/>
            <a:ext cx="731484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i="1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 Circana Retail Tracking Service, France, </a:t>
            </a:r>
            <a:r>
              <a:rPr b="0" i="1" lang="nl-NL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YTD (Jan 01 2024 -  Sep 29 2024)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pic>
        <p:nvPicPr>
          <p:cNvPr id="296" name="Picture 8" descr=""/>
          <p:cNvPicPr/>
          <p:nvPr/>
        </p:nvPicPr>
        <p:blipFill>
          <a:blip r:embed="rId2"/>
          <a:stretch/>
        </p:blipFill>
        <p:spPr>
          <a:xfrm>
            <a:off x="372960" y="5957640"/>
            <a:ext cx="1672200" cy="68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Rectangle 1"/>
          <p:cNvSpPr/>
          <p:nvPr/>
        </p:nvSpPr>
        <p:spPr>
          <a:xfrm flipH="1">
            <a:off x="6775560" y="-344160"/>
            <a:ext cx="5427720" cy="7201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50000">
                <a:srgbClr val="ffffff"/>
              </a:gs>
              <a:gs pos="90000">
                <a:srgbClr val="ffffff">
                  <a:alpha val="61000"/>
                </a:srgbClr>
              </a:gs>
              <a:gs pos="100000">
                <a:srgbClr val="ffffff">
                  <a:alpha val="0"/>
                </a:srgbClr>
              </a:gs>
            </a:gsLst>
            <a:lin ang="108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350" strike="noStrike" u="none">
              <a:solidFill>
                <a:schemeClr val="dk2"/>
              </a:solidFill>
              <a:effectLst/>
              <a:uFillTx/>
              <a:latin typeface="Roboto Condensed"/>
            </a:endParaRPr>
          </a:p>
        </p:txBody>
      </p:sp>
      <p:sp>
        <p:nvSpPr>
          <p:cNvPr id="298" name="PlaceHolder 4"/>
          <p:cNvSpPr>
            <a:spLocks noGrp="1"/>
          </p:cNvSpPr>
          <p:nvPr>
            <p:ph type="title"/>
          </p:nvPr>
        </p:nvSpPr>
        <p:spPr>
          <a:xfrm>
            <a:off x="520200" y="586080"/>
            <a:ext cx="11126880" cy="854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r" defTabSz="914400">
              <a:lnSpc>
                <a:spcPct val="90000"/>
              </a:lnSpc>
              <a:buNone/>
            </a:pPr>
            <a:r>
              <a:rPr b="0" lang="fr-FR" sz="36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…and license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graphicFrame>
        <p:nvGraphicFramePr>
          <p:cNvPr id="299" name="Espace réservé du graphique 23"/>
          <p:cNvGraphicFramePr/>
          <p:nvPr/>
        </p:nvGraphicFramePr>
        <p:xfrm>
          <a:off x="6816240" y="1560240"/>
          <a:ext cx="5190840" cy="381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0" name="Picture 2" descr="Sticker mural Star Wars logo | WebStickersMuraux.com"/>
          <p:cNvPicPr/>
          <p:nvPr/>
        </p:nvPicPr>
        <p:blipFill>
          <a:blip r:embed="rId4"/>
          <a:stretch/>
        </p:blipFill>
        <p:spPr>
          <a:xfrm>
            <a:off x="7175520" y="5624280"/>
            <a:ext cx="1066320" cy="1066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1" name="Picture 4" descr="Harry Potter (série de films) — Wikipédia"/>
          <p:cNvPicPr/>
          <p:nvPr/>
        </p:nvPicPr>
        <p:blipFill>
          <a:blip r:embed="rId5"/>
          <a:stretch/>
        </p:blipFill>
        <p:spPr>
          <a:xfrm>
            <a:off x="10290960" y="5940000"/>
            <a:ext cx="1366200" cy="464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2" name="ZoneTexte 3"/>
          <p:cNvSpPr/>
          <p:nvPr/>
        </p:nvSpPr>
        <p:spPr>
          <a:xfrm>
            <a:off x="7361280" y="5469120"/>
            <a:ext cx="45378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#1                           #2                               #3</a:t>
            </a:r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Espace réservé du texte 4"/>
          <p:cNvSpPr/>
          <p:nvPr/>
        </p:nvSpPr>
        <p:spPr>
          <a:xfrm>
            <a:off x="6927480" y="6510600"/>
            <a:ext cx="48909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Source: Circana  | Retail Tracking Service | Belgium | YTD W37 2025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4" name="Picture 6" descr="Nouveau logo de la Formule 1 PNG transparents - StickPNG"/>
          <p:cNvPicPr/>
          <p:nvPr/>
        </p:nvPicPr>
        <p:blipFill>
          <a:blip r:embed="rId6"/>
          <a:srcRect l="0" t="26600" r="0" b="30622"/>
          <a:stretch/>
        </p:blipFill>
        <p:spPr>
          <a:xfrm>
            <a:off x="8667000" y="5863680"/>
            <a:ext cx="1326600" cy="56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5" name="Graphique 8"/>
          <p:cNvGraphicFramePr/>
          <p:nvPr/>
        </p:nvGraphicFramePr>
        <p:xfrm>
          <a:off x="1032480" y="2920680"/>
          <a:ext cx="5042880" cy="3232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514440" y="580680"/>
            <a:ext cx="699912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en-BZ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All price points are dynamic!</a:t>
            </a:r>
            <a:endParaRPr b="0" lang="en-US" sz="3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/>
          </p:nvPr>
        </p:nvSpPr>
        <p:spPr>
          <a:xfrm>
            <a:off x="514440" y="1181520"/>
            <a:ext cx="656208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en-ZA" sz="20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Market valorisation: +50€ accounted for 28% sales (+2pts YoY)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/>
          </p:nvPr>
        </p:nvSpPr>
        <p:spPr>
          <a:xfrm>
            <a:off x="6527880" y="6065280"/>
            <a:ext cx="4890960" cy="164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lt1"/>
                </a:solidFill>
                <a:effectLst/>
                <a:uFillTx/>
                <a:latin typeface="Roboto Condensed"/>
                <a:ea typeface="Roboto Condensed"/>
              </a:rPr>
              <a:t>Source: Circana | Retail Tracking Service | Belgium | YTD W37 2025</a:t>
            </a:r>
            <a:endParaRPr b="0" lang="en-US" sz="9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09" name="Picture Placeholder 7" descr="A young child holding money&#10;&#10;AI-generated content may be incorrect."/>
          <p:cNvSpPr/>
          <p:nvPr/>
        </p:nvSpPr>
        <p:spPr>
          <a:xfrm>
            <a:off x="7151040" y="43200"/>
            <a:ext cx="5042880" cy="5058720"/>
          </a:xfrm>
          <a:custGeom>
            <a:avLst/>
            <a:gdLst>
              <a:gd name="textAreaLeft" fmla="*/ 0 w 5042880"/>
              <a:gd name="textAreaRight" fmla="*/ 5043240 w 5042880"/>
              <a:gd name="textAreaTop" fmla="*/ 0 h 5058720"/>
              <a:gd name="textAreaBottom" fmla="*/ 5059080 h 5058720"/>
              <a:gd name="GluePoint1X" fmla="*/ 1650238 w 5591107"/>
              <a:gd name="GluePoint1Y" fmla="*/ 0 h 5608639"/>
              <a:gd name="GluePoint2X" fmla="*/ 4266282 w 5591107"/>
              <a:gd name="GluePoint2Y" fmla="*/ 0 h 5608639"/>
              <a:gd name="GluePoint3X" fmla="*/ 4368342 w 5591107"/>
              <a:gd name="GluePoint3Y" fmla="*/ 49165 h 5608639"/>
              <a:gd name="GluePoint4X" fmla="*/ 5584674 w 5591107"/>
              <a:gd name="GluePoint4Y" fmla="*/ 1287709 h 5608639"/>
              <a:gd name="GluePoint5X" fmla="*/ 5591107 w 5591107"/>
              <a:gd name="GluePoint5Y" fmla="*/ 1301166 h 5608639"/>
              <a:gd name="GluePoint6X" fmla="*/ 5591107 w 5591107"/>
              <a:gd name="GluePoint6Y" fmla="*/ 3994795 h 5608639"/>
              <a:gd name="GluePoint7X" fmla="*/ 5559474 w 5591107"/>
              <a:gd name="GluePoint7Y" fmla="*/ 4060462 h 5608639"/>
              <a:gd name="GluePoint8X" fmla="*/ 2958260 w 5591107"/>
              <a:gd name="GluePoint8Y" fmla="*/ 5608639 h 5608639"/>
              <a:gd name="GluePoint9X" fmla="*/ 0 w 5591107"/>
              <a:gd name="GluePoint9Y" fmla="*/ 2650379 h 5608639"/>
              <a:gd name="GluePoint10X" fmla="*/ 1548178 w 5591107"/>
              <a:gd name="GluePoint10Y" fmla="*/ 49165 h 560863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</a:cxnLst>
            <a:rect l="textAreaLeft" t="textAreaTop" r="textAreaRight" b="textAreaBottom"/>
            <a:pathLst>
              <a:path w="5591107" h="5608639">
                <a:moveTo>
                  <a:pt x="1650238" y="0"/>
                </a:moveTo>
                <a:lnTo>
                  <a:pt x="4266282" y="0"/>
                </a:lnTo>
                <a:lnTo>
                  <a:pt x="4368342" y="49165"/>
                </a:lnTo>
                <a:cubicBezTo>
                  <a:pt x="4887060" y="330949"/>
                  <a:pt x="5312073" y="763367"/>
                  <a:pt x="5584674" y="1287709"/>
                </a:cubicBezTo>
                <a:lnTo>
                  <a:pt x="5591107" y="1301166"/>
                </a:lnTo>
                <a:lnTo>
                  <a:pt x="5591107" y="3994795"/>
                </a:lnTo>
                <a:lnTo>
                  <a:pt x="5559474" y="4060462"/>
                </a:lnTo>
                <a:cubicBezTo>
                  <a:pt x="5058524" y="4982626"/>
                  <a:pt x="4081499" y="5608639"/>
                  <a:pt x="2958260" y="5608639"/>
                </a:cubicBezTo>
                <a:cubicBezTo>
                  <a:pt x="1324458" y="5608639"/>
                  <a:pt x="0" y="4284181"/>
                  <a:pt x="0" y="2650379"/>
                </a:cubicBezTo>
                <a:cubicBezTo>
                  <a:pt x="0" y="1527140"/>
                  <a:pt x="626014" y="550115"/>
                  <a:pt x="1548178" y="49165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Rectangle 11"/>
          <p:cNvSpPr/>
          <p:nvPr/>
        </p:nvSpPr>
        <p:spPr>
          <a:xfrm>
            <a:off x="580320" y="2170440"/>
            <a:ext cx="4765320" cy="1095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numCol="1" spcCol="1440" lIns="149400" rIns="149400" tIns="149400" bIns="1494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Price Points €% - YTD 2025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11" name="Graphique 4"/>
          <p:cNvGraphicFramePr/>
          <p:nvPr/>
        </p:nvGraphicFramePr>
        <p:xfrm>
          <a:off x="5205960" y="2928240"/>
          <a:ext cx="2814480" cy="3232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2" name="Rectangle 5"/>
          <p:cNvSpPr/>
          <p:nvPr/>
        </p:nvSpPr>
        <p:spPr>
          <a:xfrm>
            <a:off x="3554280" y="2216880"/>
            <a:ext cx="4765320" cy="1095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numCol="1" spcCol="1440" lIns="149400" rIns="149400" tIns="149400" bIns="1494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en-US" sz="1600" strike="noStrike" u="none">
                <a:solidFill>
                  <a:schemeClr val="lt1"/>
                </a:solidFill>
                <a:effectLst/>
                <a:uFillTx/>
                <a:latin typeface="Roboto Condensed"/>
              </a:rPr>
              <a:t>Evol €% YoY</a:t>
            </a: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313" name="Group 25"/>
          <p:cNvGrpSpPr/>
          <p:nvPr/>
        </p:nvGrpSpPr>
        <p:grpSpPr>
          <a:xfrm>
            <a:off x="7951680" y="4219560"/>
            <a:ext cx="3838320" cy="1746360"/>
            <a:chOff x="7951680" y="4219560"/>
            <a:chExt cx="3838320" cy="1746360"/>
          </a:xfrm>
        </p:grpSpPr>
        <p:sp>
          <p:nvSpPr>
            <p:cNvPr id="314" name="Rectangle: Rounded Corners 3"/>
            <p:cNvSpPr/>
            <p:nvPr/>
          </p:nvSpPr>
          <p:spPr>
            <a:xfrm>
              <a:off x="7951680" y="4219560"/>
              <a:ext cx="3838320" cy="1746360"/>
            </a:xfrm>
            <a:prstGeom prst="roundRect">
              <a:avLst>
                <a:gd name="adj" fmla="val 3428"/>
              </a:avLst>
            </a:prstGeom>
            <a:solidFill>
              <a:srgbClr val="ffffff">
                <a:alpha val="7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trike="noStrike" u="none">
                <a:solidFill>
                  <a:schemeClr val="lt1"/>
                </a:solidFill>
                <a:effectLst/>
                <a:uFillTx/>
                <a:latin typeface="Roboto Condensed"/>
              </a:endParaRPr>
            </a:p>
          </p:txBody>
        </p:sp>
        <p:sp>
          <p:nvSpPr>
            <p:cNvPr id="315" name="Text Placeholder 12"/>
            <p:cNvSpPr/>
            <p:nvPr/>
          </p:nvSpPr>
          <p:spPr>
            <a:xfrm>
              <a:off x="9948240" y="5452200"/>
              <a:ext cx="1642320" cy="337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en-GB" sz="2000" strike="noStrike" u="none">
                  <a:solidFill>
                    <a:schemeClr val="dk1"/>
                  </a:solidFill>
                  <a:effectLst/>
                  <a:uFillTx/>
                  <a:latin typeface="Roboto Condensed"/>
                  <a:ea typeface="Roboto Condensed"/>
                </a:rPr>
                <a:t>of Unit Sales</a:t>
              </a:r>
              <a:endParaRPr b="0" lang="fr-BE" sz="20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16" name="Text Placeholder 12"/>
          <p:cNvSpPr/>
          <p:nvPr/>
        </p:nvSpPr>
        <p:spPr>
          <a:xfrm>
            <a:off x="7951680" y="4773240"/>
            <a:ext cx="2017080" cy="115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1" lang="en-GB" sz="5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1/3</a:t>
            </a:r>
            <a:endParaRPr b="0" lang="fr-BE" sz="5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GB" sz="24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.</a:t>
            </a:r>
            <a:endParaRPr b="0" lang="fr-BE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7" name="TextBox 4"/>
          <p:cNvSpPr/>
          <p:nvPr/>
        </p:nvSpPr>
        <p:spPr>
          <a:xfrm>
            <a:off x="7978320" y="4219560"/>
            <a:ext cx="3011040" cy="53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t">
            <a:spAutoFit/>
          </a:bodyPr>
          <a:p>
            <a:pPr defTabSz="914400">
              <a:lnSpc>
                <a:spcPct val="90000"/>
              </a:lnSpc>
              <a:tabLst>
                <a:tab algn="l" pos="0"/>
              </a:tabLst>
            </a:pPr>
            <a:r>
              <a:rPr b="1" lang="en-GB" sz="3000" strike="noStrike" u="none">
                <a:solidFill>
                  <a:schemeClr val="dk2"/>
                </a:solidFill>
                <a:effectLst/>
                <a:uFillTx/>
                <a:latin typeface="Roboto Condensed"/>
                <a:ea typeface="Roboto Condensed"/>
              </a:rPr>
              <a:t>0-20€</a:t>
            </a:r>
            <a:endParaRPr b="0" lang="fr-BE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8" name="Text Placeholder 12"/>
          <p:cNvSpPr/>
          <p:nvPr/>
        </p:nvSpPr>
        <p:spPr>
          <a:xfrm>
            <a:off x="7951680" y="5443920"/>
            <a:ext cx="20170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GB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of € Sales</a:t>
            </a:r>
            <a:endParaRPr b="0" lang="fr-BE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19" name="Straight Connector 9"/>
          <p:cNvCxnSpPr/>
          <p:nvPr/>
        </p:nvCxnSpPr>
        <p:spPr>
          <a:xfrm>
            <a:off x="9825840" y="4733640"/>
            <a:ext cx="360" cy="1159560"/>
          </a:xfrm>
          <a:prstGeom prst="straightConnector1">
            <a:avLst/>
          </a:prstGeom>
          <a:ln w="57150">
            <a:solidFill>
              <a:srgbClr val="000000"/>
            </a:solidFill>
          </a:ln>
        </p:spPr>
      </p:cxnSp>
      <p:sp>
        <p:nvSpPr>
          <p:cNvPr id="320" name="Text Placeholder 12"/>
          <p:cNvSpPr/>
          <p:nvPr/>
        </p:nvSpPr>
        <p:spPr>
          <a:xfrm>
            <a:off x="9826200" y="4757760"/>
            <a:ext cx="1947600" cy="115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1" lang="en-GB" sz="5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3/4</a:t>
            </a:r>
            <a:endParaRPr b="0" lang="fr-BE" sz="5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GB" sz="24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.</a:t>
            </a:r>
            <a:endParaRPr b="0" lang="fr-BE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Rectangle 21"/>
          <p:cNvSpPr/>
          <p:nvPr/>
        </p:nvSpPr>
        <p:spPr>
          <a:xfrm>
            <a:off x="1153080" y="4688280"/>
            <a:ext cx="6499440" cy="115920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FR" sz="1800" strike="noStrike" u="none">
              <a:solidFill>
                <a:schemeClr val="lt1"/>
              </a:solidFill>
              <a:effectLst/>
              <a:uFillTx/>
              <a:latin typeface="Roboto Condense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Picture 9" descr="A computer on a table&#10;&#10;Description automatically generated with medium confidence"/>
          <p:cNvPicPr/>
          <p:nvPr/>
        </p:nvPicPr>
        <p:blipFill>
          <a:blip r:embed="rId1"/>
          <a:srcRect l="-2518" t="0" r="-189" b="0"/>
          <a:stretch/>
        </p:blipFill>
        <p:spPr>
          <a:xfrm>
            <a:off x="-320040" y="-155160"/>
            <a:ext cx="12511800" cy="7062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3" name="Picture 42" descr=""/>
          <p:cNvPicPr/>
          <p:nvPr/>
        </p:nvPicPr>
        <p:blipFill>
          <a:blip r:embed="rId2"/>
          <a:stretch/>
        </p:blipFill>
        <p:spPr>
          <a:xfrm>
            <a:off x="345960" y="5947200"/>
            <a:ext cx="1673640" cy="68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Slide Number Placeholder 167"/>
          <p:cNvSpPr/>
          <p:nvPr/>
        </p:nvSpPr>
        <p:spPr>
          <a:xfrm>
            <a:off x="11419200" y="6311160"/>
            <a:ext cx="26280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100000"/>
              </a:lnSpc>
            </a:pPr>
            <a:fld id="{4D17D015-DF3B-4C8C-AC1E-4855EEF9DBE9}" type="slidenum">
              <a:rPr b="0" lang="en-US" sz="9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&lt;numéro&gt;</a:t>
            </a:fld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25" name="Content Placeholder 14"/>
          <p:cNvGraphicFramePr/>
          <p:nvPr/>
        </p:nvGraphicFramePr>
        <p:xfrm>
          <a:off x="8330760" y="1858680"/>
          <a:ext cx="2496240" cy="297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6" name="PlaceHolder 1"/>
          <p:cNvSpPr>
            <a:spLocks noGrp="1"/>
          </p:cNvSpPr>
          <p:nvPr>
            <p:ph/>
          </p:nvPr>
        </p:nvSpPr>
        <p:spPr>
          <a:xfrm>
            <a:off x="7761600" y="1492920"/>
            <a:ext cx="333396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Evol € % YoY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graphicFrame>
        <p:nvGraphicFramePr>
          <p:cNvPr id="327" name="Content Placeholder 7"/>
          <p:cNvGraphicFramePr/>
          <p:nvPr/>
        </p:nvGraphicFramePr>
        <p:xfrm>
          <a:off x="3448080" y="2141640"/>
          <a:ext cx="5486760" cy="265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8" name="Text Placeholder 2"/>
          <p:cNvSpPr/>
          <p:nvPr/>
        </p:nvSpPr>
        <p:spPr>
          <a:xfrm>
            <a:off x="4104000" y="1476360"/>
            <a:ext cx="3333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1" lang="fr-FR" sz="16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Channel value weght</a:t>
            </a:r>
            <a:endParaRPr b="0" lang="fr-BE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title"/>
          </p:nvPr>
        </p:nvSpPr>
        <p:spPr>
          <a:xfrm>
            <a:off x="431280" y="189360"/>
            <a:ext cx="11696400" cy="54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32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Both </a:t>
            </a:r>
            <a:r>
              <a:rPr b="0" lang="fr-FR" sz="36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Channels</a:t>
            </a:r>
            <a:r>
              <a:rPr b="0" lang="fr-FR" sz="3200" strike="noStrike" u="none">
                <a:solidFill>
                  <a:schemeClr val="lt1"/>
                </a:solidFill>
                <a:effectLst/>
                <a:uFillTx/>
                <a:latin typeface="Poppins"/>
              </a:rPr>
              <a:t> display value growth , Online 1/3 sales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30" name="Espace réservé du texte 4"/>
          <p:cNvSpPr/>
          <p:nvPr/>
        </p:nvSpPr>
        <p:spPr>
          <a:xfrm>
            <a:off x="5936040" y="4932720"/>
            <a:ext cx="48909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Source: Circana  | Retail Tracking Service | Belgium | YTD W37 2025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/>
          </p:nvPr>
        </p:nvSpPr>
        <p:spPr>
          <a:xfrm>
            <a:off x="514440" y="2135520"/>
            <a:ext cx="5316120" cy="50256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marL="343080" indent="-34308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Supercategories (€%)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6384960" y="2135520"/>
            <a:ext cx="5316120" cy="50256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ctr">
            <a:noAutofit/>
          </a:bodyPr>
          <a:p>
            <a:pPr marL="343080" indent="-343080" algn="ctr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Gains/losses YoY €M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title"/>
          </p:nvPr>
        </p:nvSpPr>
        <p:spPr>
          <a:xfrm>
            <a:off x="514440" y="580680"/>
            <a:ext cx="11372400" cy="548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Poppins"/>
              </a:rPr>
              <a:t>Over 80% growth come from Building Sets and Games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/>
          </p:nvPr>
        </p:nvSpPr>
        <p:spPr>
          <a:xfrm>
            <a:off x="514440" y="1212120"/>
            <a:ext cx="11186640" cy="45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90000"/>
              </a:lnSpc>
              <a:spcAft>
                <a:spcPts val="1400"/>
              </a:spcAft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5 supercategories are growing out of 11 (vs 3 last year)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Roboto Condensed"/>
            </a:endParaRPr>
          </a:p>
        </p:txBody>
      </p:sp>
      <p:graphicFrame>
        <p:nvGraphicFramePr>
          <p:cNvPr id="335" name="Content Placeholder 20"/>
          <p:cNvGraphicFramePr/>
          <p:nvPr/>
        </p:nvGraphicFramePr>
        <p:xfrm>
          <a:off x="340200" y="2400840"/>
          <a:ext cx="5490360" cy="3948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336" name="Table 15"/>
          <p:cNvGraphicFramePr/>
          <p:nvPr/>
        </p:nvGraphicFramePr>
        <p:xfrm>
          <a:off x="6224400" y="2689920"/>
          <a:ext cx="464760" cy="3080160"/>
        </p:xfrm>
        <a:graphic>
          <a:graphicData uri="http://schemas.openxmlformats.org/drawingml/2006/table">
            <a:tbl>
              <a:tblPr/>
              <a:tblGrid>
                <a:gridCol w="465120"/>
              </a:tblGrid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+31%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+28%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+3%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-3%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-13%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-18%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-2%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-5%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+21%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+6%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79720">
                <a:tc>
                  <a:txBody>
                    <a:bodyPr lIns="6120" rIns="6120" tIns="6120" bIns="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fr-FR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-10%</a:t>
                      </a:r>
                      <a:endParaRPr b="0" lang="fr-BE" sz="1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b" marL="6120" marR="6120" marT="61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37" name="TextBox 26"/>
          <p:cNvSpPr/>
          <p:nvPr/>
        </p:nvSpPr>
        <p:spPr>
          <a:xfrm>
            <a:off x="5280120" y="2248200"/>
            <a:ext cx="2336400" cy="276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343080" indent="-343080" algn="ct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Roboto Condensed"/>
              </a:rPr>
              <a:t>%Chg</a:t>
            </a:r>
            <a:endParaRPr b="0" lang="fr-BE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Espace réservé du texte 4"/>
          <p:cNvSpPr/>
          <p:nvPr/>
        </p:nvSpPr>
        <p:spPr>
          <a:xfrm>
            <a:off x="6597360" y="6112440"/>
            <a:ext cx="489096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r" defTabSz="914400">
              <a:lnSpc>
                <a:spcPct val="9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i="1" lang="fr-FR" sz="900" strike="noStrike" u="none">
                <a:solidFill>
                  <a:schemeClr val="dk1"/>
                </a:solidFill>
                <a:effectLst/>
                <a:uFillTx/>
                <a:latin typeface="Roboto Condensed"/>
                <a:ea typeface="Roboto Condensed"/>
              </a:rPr>
              <a:t>Source: Circana  | Retail Tracking Service | Belgium | YTD W37  2025</a:t>
            </a:r>
            <a:endParaRPr b="0" lang="fr-BE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39" name="Graphique 5"/>
          <p:cNvGraphicFramePr/>
          <p:nvPr/>
        </p:nvGraphicFramePr>
        <p:xfrm>
          <a:off x="6870240" y="2525400"/>
          <a:ext cx="4807080" cy="338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Circana ppt theme">
  <a:themeElements>
    <a:clrScheme name="NPD Corporate Color Palette">
      <a:dk1>
        <a:srgbClr val="000000"/>
      </a:dk1>
      <a:lt1>
        <a:srgbClr val="ffffff"/>
      </a:lt1>
      <a:dk2>
        <a:srgbClr val="0078be"/>
      </a:dk2>
      <a:lt2>
        <a:srgbClr val="00517d"/>
      </a:lt2>
      <a:accent1>
        <a:srgbClr val="00517d"/>
      </a:accent1>
      <a:accent2>
        <a:srgbClr val="82c341"/>
      </a:accent2>
      <a:accent3>
        <a:srgbClr val="0078be"/>
      </a:accent3>
      <a:accent4>
        <a:srgbClr val="ec7a08"/>
      </a:accent4>
      <a:accent5>
        <a:srgbClr val="f0ab00"/>
      </a:accent5>
      <a:accent6>
        <a:srgbClr val="822433"/>
      </a:accent6>
      <a:hlink>
        <a:srgbClr val="0078be"/>
      </a:hlink>
      <a:folHlink>
        <a:srgbClr val="00517d"/>
      </a:folHlink>
    </a:clrScheme>
    <a:fontScheme name="Composit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  <a:solidFill>
          <a:schemeClr val="phClr"/>
        </a:soli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LibreOffice/25.8.1.1$MacOSX_AARCH64 LibreOffice_project/54047653041915e595ad4e45cccea684809c77b5</Application>
  <AppVersion>15.0000</AppVersion>
  <Words>772</Words>
  <Paragraphs>177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2023-03-14T14:02:37Z</dcterms:created>
  <dc:creator>Tutt, Frederique;Dubois, Lucie</dc:creator>
  <dc:description/>
  <dc:language>fr-BE</dc:language>
  <cp:lastModifiedBy>Nicolas Pons</cp:lastModifiedBy>
  <cp:lastPrinted>2023-10-18T16:44:13Z</cp:lastPrinted>
  <dcterms:modified xsi:type="dcterms:W3CDTF">2025-10-03T12:00:21Z</dcterms:modified>
  <cp:revision>6</cp:revision>
  <dc:subject/>
  <dc:title>2014…2024…2034 : Rétrospective et perspectives sur le marché du Jouet (Europe et France)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">
    <vt:lpwstr>Client Third Party Confidential</vt:lpwstr>
  </property>
  <property fmtid="{D5CDD505-2E9C-101B-9397-08002B2CF9AE}" pid="3" name="HeaderFooterSelection">
    <vt:lpwstr>NoHeaderFooter</vt:lpwstr>
  </property>
  <property fmtid="{D5CDD505-2E9C-101B-9397-08002B2CF9AE}" pid="4" name="Notes">
    <vt:i4>11</vt:i4>
  </property>
  <property fmtid="{D5CDD505-2E9C-101B-9397-08002B2CF9AE}" pid="5" name="PresentationFormat">
    <vt:lpwstr>Grand écran</vt:lpwstr>
  </property>
  <property fmtid="{D5CDD505-2E9C-101B-9397-08002B2CF9AE}" pid="6" name="Slides">
    <vt:i4>14</vt:i4>
  </property>
  <property fmtid="{D5CDD505-2E9C-101B-9397-08002B2CF9AE}" pid="7" name="TitusGUID">
    <vt:lpwstr>f77d0c30-8a15-4f59-8b09-e80c25361559</vt:lpwstr>
  </property>
</Properties>
</file>